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56"/>
  </p:notesMasterIdLst>
  <p:sldIdLst>
    <p:sldId id="426" r:id="rId2"/>
    <p:sldId id="259" r:id="rId3"/>
    <p:sldId id="266" r:id="rId4"/>
    <p:sldId id="366" r:id="rId5"/>
    <p:sldId id="261" r:id="rId6"/>
    <p:sldId id="263" r:id="rId7"/>
    <p:sldId id="281" r:id="rId8"/>
    <p:sldId id="367" r:id="rId9"/>
    <p:sldId id="408" r:id="rId10"/>
    <p:sldId id="268" r:id="rId11"/>
    <p:sldId id="368" r:id="rId12"/>
    <p:sldId id="264" r:id="rId13"/>
    <p:sldId id="283" r:id="rId14"/>
    <p:sldId id="369" r:id="rId15"/>
    <p:sldId id="274" r:id="rId16"/>
    <p:sldId id="282" r:id="rId17"/>
    <p:sldId id="370" r:id="rId18"/>
    <p:sldId id="273" r:id="rId19"/>
    <p:sldId id="257" r:id="rId20"/>
    <p:sldId id="404" r:id="rId21"/>
    <p:sldId id="405" r:id="rId22"/>
    <p:sldId id="269" r:id="rId23"/>
    <p:sldId id="409" r:id="rId24"/>
    <p:sldId id="410" r:id="rId25"/>
    <p:sldId id="270" r:id="rId26"/>
    <p:sldId id="271" r:id="rId27"/>
    <p:sldId id="286" r:id="rId28"/>
    <p:sldId id="275" r:id="rId29"/>
    <p:sldId id="285" r:id="rId30"/>
    <p:sldId id="371" r:id="rId31"/>
    <p:sldId id="276" r:id="rId32"/>
    <p:sldId id="277" r:id="rId33"/>
    <p:sldId id="278" r:id="rId34"/>
    <p:sldId id="372" r:id="rId35"/>
    <p:sldId id="427" r:id="rId36"/>
    <p:sldId id="428" r:id="rId37"/>
    <p:sldId id="312" r:id="rId38"/>
    <p:sldId id="412" r:id="rId39"/>
    <p:sldId id="413" r:id="rId40"/>
    <p:sldId id="411" r:id="rId41"/>
    <p:sldId id="414" r:id="rId42"/>
    <p:sldId id="415" r:id="rId43"/>
    <p:sldId id="416" r:id="rId44"/>
    <p:sldId id="417" r:id="rId45"/>
    <p:sldId id="418" r:id="rId46"/>
    <p:sldId id="419" r:id="rId47"/>
    <p:sldId id="420" r:id="rId48"/>
    <p:sldId id="421" r:id="rId49"/>
    <p:sldId id="422" r:id="rId50"/>
    <p:sldId id="424" r:id="rId51"/>
    <p:sldId id="423" r:id="rId52"/>
    <p:sldId id="429" r:id="rId53"/>
    <p:sldId id="430" r:id="rId54"/>
    <p:sldId id="425"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3534F8-E6E4-47D7-A08F-451799979B23}">
          <p14:sldIdLst>
            <p14:sldId id="426"/>
            <p14:sldId id="259"/>
            <p14:sldId id="266"/>
            <p14:sldId id="366"/>
            <p14:sldId id="261"/>
            <p14:sldId id="263"/>
            <p14:sldId id="281"/>
            <p14:sldId id="367"/>
            <p14:sldId id="408"/>
            <p14:sldId id="268"/>
            <p14:sldId id="368"/>
            <p14:sldId id="264"/>
            <p14:sldId id="283"/>
            <p14:sldId id="369"/>
            <p14:sldId id="274"/>
            <p14:sldId id="282"/>
            <p14:sldId id="370"/>
            <p14:sldId id="273"/>
            <p14:sldId id="257"/>
            <p14:sldId id="404"/>
            <p14:sldId id="405"/>
            <p14:sldId id="269"/>
            <p14:sldId id="409"/>
            <p14:sldId id="410"/>
            <p14:sldId id="270"/>
            <p14:sldId id="271"/>
            <p14:sldId id="286"/>
            <p14:sldId id="275"/>
            <p14:sldId id="285"/>
            <p14:sldId id="371"/>
            <p14:sldId id="276"/>
            <p14:sldId id="277"/>
            <p14:sldId id="278"/>
            <p14:sldId id="372"/>
            <p14:sldId id="427"/>
            <p14:sldId id="428"/>
            <p14:sldId id="312"/>
            <p14:sldId id="412"/>
            <p14:sldId id="413"/>
            <p14:sldId id="411"/>
            <p14:sldId id="414"/>
            <p14:sldId id="415"/>
            <p14:sldId id="416"/>
            <p14:sldId id="417"/>
            <p14:sldId id="418"/>
            <p14:sldId id="419"/>
            <p14:sldId id="420"/>
            <p14:sldId id="421"/>
            <p14:sldId id="422"/>
            <p14:sldId id="424"/>
            <p14:sldId id="423"/>
            <p14:sldId id="429"/>
            <p14:sldId id="430"/>
            <p14:sldId id="4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69" autoAdjust="0"/>
  </p:normalViewPr>
  <p:slideViewPr>
    <p:cSldViewPr>
      <p:cViewPr varScale="1">
        <p:scale>
          <a:sx n="69" d="100"/>
          <a:sy n="69" d="100"/>
        </p:scale>
        <p:origin x="141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9162E-3F84-4AF5-AEAA-6F626B5F775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B579928-C389-480C-9B05-685F1627F702}">
      <dgm:prSet/>
      <dgm:spPr/>
      <dgm:t>
        <a:bodyPr/>
        <a:lstStyle/>
        <a:p>
          <a:r>
            <a:rPr lang="en-US"/>
            <a:t>Which of the following is not a part of speech ?</a:t>
          </a:r>
        </a:p>
      </dgm:t>
    </dgm:pt>
    <dgm:pt modelId="{3864F67F-D5BC-468E-B723-75AD94F044C4}" type="parTrans" cxnId="{C549F822-6C29-4CDA-AD2E-F2BBE6ADC514}">
      <dgm:prSet/>
      <dgm:spPr/>
      <dgm:t>
        <a:bodyPr/>
        <a:lstStyle/>
        <a:p>
          <a:endParaRPr lang="en-US"/>
        </a:p>
      </dgm:t>
    </dgm:pt>
    <dgm:pt modelId="{17E3071C-32F4-443E-A95C-ECAB30D7C2FC}" type="sibTrans" cxnId="{C549F822-6C29-4CDA-AD2E-F2BBE6ADC514}">
      <dgm:prSet/>
      <dgm:spPr/>
      <dgm:t>
        <a:bodyPr/>
        <a:lstStyle/>
        <a:p>
          <a:endParaRPr lang="en-US"/>
        </a:p>
      </dgm:t>
    </dgm:pt>
    <dgm:pt modelId="{25B11A14-FD96-4D7F-8B58-AE592762D78F}">
      <dgm:prSet/>
      <dgm:spPr/>
      <dgm:t>
        <a:bodyPr/>
        <a:lstStyle/>
        <a:p>
          <a:r>
            <a:rPr lang="en-US"/>
            <a:t>Interjection</a:t>
          </a:r>
        </a:p>
      </dgm:t>
    </dgm:pt>
    <dgm:pt modelId="{88CE8EF6-EDC2-4F96-A224-16901E2EE7B5}" type="parTrans" cxnId="{020B3E77-D219-427D-8D75-C099341C6A89}">
      <dgm:prSet/>
      <dgm:spPr/>
      <dgm:t>
        <a:bodyPr/>
        <a:lstStyle/>
        <a:p>
          <a:endParaRPr lang="en-US"/>
        </a:p>
      </dgm:t>
    </dgm:pt>
    <dgm:pt modelId="{F9A59A2F-95E6-4695-BE8C-2BCE195F5266}" type="sibTrans" cxnId="{020B3E77-D219-427D-8D75-C099341C6A89}">
      <dgm:prSet/>
      <dgm:spPr/>
      <dgm:t>
        <a:bodyPr/>
        <a:lstStyle/>
        <a:p>
          <a:endParaRPr lang="en-US"/>
        </a:p>
      </dgm:t>
    </dgm:pt>
    <dgm:pt modelId="{219154F4-E5ED-4716-83E7-4CAFD83F42A8}">
      <dgm:prSet/>
      <dgm:spPr/>
      <dgm:t>
        <a:bodyPr/>
        <a:lstStyle/>
        <a:p>
          <a:r>
            <a:rPr lang="en-US"/>
            <a:t>Adverb</a:t>
          </a:r>
        </a:p>
      </dgm:t>
    </dgm:pt>
    <dgm:pt modelId="{73B72091-F24D-42EB-B47C-9C64BF03DC92}" type="parTrans" cxnId="{6699A77B-6898-42AA-A411-C8C50F50A4D2}">
      <dgm:prSet/>
      <dgm:spPr/>
      <dgm:t>
        <a:bodyPr/>
        <a:lstStyle/>
        <a:p>
          <a:endParaRPr lang="en-US"/>
        </a:p>
      </dgm:t>
    </dgm:pt>
    <dgm:pt modelId="{3998B82B-557E-4AF6-AB82-9B5B14393FB9}" type="sibTrans" cxnId="{6699A77B-6898-42AA-A411-C8C50F50A4D2}">
      <dgm:prSet/>
      <dgm:spPr/>
      <dgm:t>
        <a:bodyPr/>
        <a:lstStyle/>
        <a:p>
          <a:endParaRPr lang="en-US"/>
        </a:p>
      </dgm:t>
    </dgm:pt>
    <dgm:pt modelId="{2F3EF990-5224-416A-9A66-591D764E262B}">
      <dgm:prSet/>
      <dgm:spPr/>
      <dgm:t>
        <a:bodyPr/>
        <a:lstStyle/>
        <a:p>
          <a:r>
            <a:rPr lang="en-US"/>
            <a:t>Clause</a:t>
          </a:r>
        </a:p>
      </dgm:t>
    </dgm:pt>
    <dgm:pt modelId="{9ABF312A-B590-4097-AFE0-0BF2C2EDD806}" type="parTrans" cxnId="{67C4100A-E60D-40B6-BA98-5A84E92E2DBD}">
      <dgm:prSet/>
      <dgm:spPr/>
      <dgm:t>
        <a:bodyPr/>
        <a:lstStyle/>
        <a:p>
          <a:endParaRPr lang="en-US"/>
        </a:p>
      </dgm:t>
    </dgm:pt>
    <dgm:pt modelId="{1DA81739-C1F0-47DF-88AA-B03B6F3595A3}" type="sibTrans" cxnId="{67C4100A-E60D-40B6-BA98-5A84E92E2DBD}">
      <dgm:prSet/>
      <dgm:spPr/>
      <dgm:t>
        <a:bodyPr/>
        <a:lstStyle/>
        <a:p>
          <a:endParaRPr lang="en-US"/>
        </a:p>
      </dgm:t>
    </dgm:pt>
    <dgm:pt modelId="{2C47F596-B497-4EDB-924A-32D6CAF209F0}">
      <dgm:prSet/>
      <dgm:spPr/>
      <dgm:t>
        <a:bodyPr/>
        <a:lstStyle/>
        <a:p>
          <a:r>
            <a:rPr lang="en-US"/>
            <a:t>Adjective</a:t>
          </a:r>
        </a:p>
      </dgm:t>
    </dgm:pt>
    <dgm:pt modelId="{A3DE310C-5B48-422C-82EE-856C70B4EE46}" type="parTrans" cxnId="{622495E8-740C-4A8C-843C-569F070AA63F}">
      <dgm:prSet/>
      <dgm:spPr/>
      <dgm:t>
        <a:bodyPr/>
        <a:lstStyle/>
        <a:p>
          <a:endParaRPr lang="en-US"/>
        </a:p>
      </dgm:t>
    </dgm:pt>
    <dgm:pt modelId="{79D7AF83-6911-4F84-96B5-3EB70D2AC43C}" type="sibTrans" cxnId="{622495E8-740C-4A8C-843C-569F070AA63F}">
      <dgm:prSet/>
      <dgm:spPr/>
      <dgm:t>
        <a:bodyPr/>
        <a:lstStyle/>
        <a:p>
          <a:endParaRPr lang="en-US"/>
        </a:p>
      </dgm:t>
    </dgm:pt>
    <dgm:pt modelId="{18A4E324-02EE-4B37-8FE2-7BCD83699EEF}" type="pres">
      <dgm:prSet presAssocID="{83E9162E-3F84-4AF5-AEAA-6F626B5F7757}" presName="linear" presStyleCnt="0">
        <dgm:presLayoutVars>
          <dgm:animLvl val="lvl"/>
          <dgm:resizeHandles val="exact"/>
        </dgm:presLayoutVars>
      </dgm:prSet>
      <dgm:spPr/>
    </dgm:pt>
    <dgm:pt modelId="{14D0A80B-B5B3-4C87-B806-6A630B52AFBD}" type="pres">
      <dgm:prSet presAssocID="{EB579928-C389-480C-9B05-685F1627F702}" presName="parentText" presStyleLbl="node1" presStyleIdx="0" presStyleCnt="1">
        <dgm:presLayoutVars>
          <dgm:chMax val="0"/>
          <dgm:bulletEnabled val="1"/>
        </dgm:presLayoutVars>
      </dgm:prSet>
      <dgm:spPr/>
    </dgm:pt>
    <dgm:pt modelId="{947CCA4B-E9F4-473B-B886-FE4775490F31}" type="pres">
      <dgm:prSet presAssocID="{EB579928-C389-480C-9B05-685F1627F702}" presName="childText" presStyleLbl="revTx" presStyleIdx="0" presStyleCnt="1">
        <dgm:presLayoutVars>
          <dgm:bulletEnabled val="1"/>
        </dgm:presLayoutVars>
      </dgm:prSet>
      <dgm:spPr/>
    </dgm:pt>
  </dgm:ptLst>
  <dgm:cxnLst>
    <dgm:cxn modelId="{67C4100A-E60D-40B6-BA98-5A84E92E2DBD}" srcId="{EB579928-C389-480C-9B05-685F1627F702}" destId="{2F3EF990-5224-416A-9A66-591D764E262B}" srcOrd="2" destOrd="0" parTransId="{9ABF312A-B590-4097-AFE0-0BF2C2EDD806}" sibTransId="{1DA81739-C1F0-47DF-88AA-B03B6F3595A3}"/>
    <dgm:cxn modelId="{C549F822-6C29-4CDA-AD2E-F2BBE6ADC514}" srcId="{83E9162E-3F84-4AF5-AEAA-6F626B5F7757}" destId="{EB579928-C389-480C-9B05-685F1627F702}" srcOrd="0" destOrd="0" parTransId="{3864F67F-D5BC-468E-B723-75AD94F044C4}" sibTransId="{17E3071C-32F4-443E-A95C-ECAB30D7C2FC}"/>
    <dgm:cxn modelId="{8AABB66C-15A2-4B09-95E6-F1E178D338FB}" type="presOf" srcId="{83E9162E-3F84-4AF5-AEAA-6F626B5F7757}" destId="{18A4E324-02EE-4B37-8FE2-7BCD83699EEF}" srcOrd="0" destOrd="0" presId="urn:microsoft.com/office/officeart/2005/8/layout/vList2"/>
    <dgm:cxn modelId="{4D98BD6C-4F71-4468-AD8B-2C09B27242EE}" type="presOf" srcId="{2F3EF990-5224-416A-9A66-591D764E262B}" destId="{947CCA4B-E9F4-473B-B886-FE4775490F31}" srcOrd="0" destOrd="2" presId="urn:microsoft.com/office/officeart/2005/8/layout/vList2"/>
    <dgm:cxn modelId="{020B3E77-D219-427D-8D75-C099341C6A89}" srcId="{EB579928-C389-480C-9B05-685F1627F702}" destId="{25B11A14-FD96-4D7F-8B58-AE592762D78F}" srcOrd="0" destOrd="0" parTransId="{88CE8EF6-EDC2-4F96-A224-16901E2EE7B5}" sibTransId="{F9A59A2F-95E6-4695-BE8C-2BCE195F5266}"/>
    <dgm:cxn modelId="{6699A77B-6898-42AA-A411-C8C50F50A4D2}" srcId="{EB579928-C389-480C-9B05-685F1627F702}" destId="{219154F4-E5ED-4716-83E7-4CAFD83F42A8}" srcOrd="1" destOrd="0" parTransId="{73B72091-F24D-42EB-B47C-9C64BF03DC92}" sibTransId="{3998B82B-557E-4AF6-AB82-9B5B14393FB9}"/>
    <dgm:cxn modelId="{D878228A-7DF2-45FB-A42C-C5E9E90674C4}" type="presOf" srcId="{219154F4-E5ED-4716-83E7-4CAFD83F42A8}" destId="{947CCA4B-E9F4-473B-B886-FE4775490F31}" srcOrd="0" destOrd="1" presId="urn:microsoft.com/office/officeart/2005/8/layout/vList2"/>
    <dgm:cxn modelId="{885AB3AF-21FB-45DB-BE6F-32A0E72A50FD}" type="presOf" srcId="{EB579928-C389-480C-9B05-685F1627F702}" destId="{14D0A80B-B5B3-4C87-B806-6A630B52AFBD}" srcOrd="0" destOrd="0" presId="urn:microsoft.com/office/officeart/2005/8/layout/vList2"/>
    <dgm:cxn modelId="{597DEFB8-6853-422A-9C04-ED0137E2E594}" type="presOf" srcId="{25B11A14-FD96-4D7F-8B58-AE592762D78F}" destId="{947CCA4B-E9F4-473B-B886-FE4775490F31}" srcOrd="0" destOrd="0" presId="urn:microsoft.com/office/officeart/2005/8/layout/vList2"/>
    <dgm:cxn modelId="{622495E8-740C-4A8C-843C-569F070AA63F}" srcId="{EB579928-C389-480C-9B05-685F1627F702}" destId="{2C47F596-B497-4EDB-924A-32D6CAF209F0}" srcOrd="3" destOrd="0" parTransId="{A3DE310C-5B48-422C-82EE-856C70B4EE46}" sibTransId="{79D7AF83-6911-4F84-96B5-3EB70D2AC43C}"/>
    <dgm:cxn modelId="{258047FB-7AAF-49A4-A47E-047C7DCF49A1}" type="presOf" srcId="{2C47F596-B497-4EDB-924A-32D6CAF209F0}" destId="{947CCA4B-E9F4-473B-B886-FE4775490F31}" srcOrd="0" destOrd="3" presId="urn:microsoft.com/office/officeart/2005/8/layout/vList2"/>
    <dgm:cxn modelId="{4702E988-24B3-432F-AAAD-CED79B0F7BDB}" type="presParOf" srcId="{18A4E324-02EE-4B37-8FE2-7BCD83699EEF}" destId="{14D0A80B-B5B3-4C87-B806-6A630B52AFBD}" srcOrd="0" destOrd="0" presId="urn:microsoft.com/office/officeart/2005/8/layout/vList2"/>
    <dgm:cxn modelId="{7D52600A-3D27-4E1A-B9C1-4FD59218B2A2}" type="presParOf" srcId="{18A4E324-02EE-4B37-8FE2-7BCD83699EEF}" destId="{947CCA4B-E9F4-473B-B886-FE4775490F3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0A80B-B5B3-4C87-B806-6A630B52AFBD}">
      <dsp:nvSpPr>
        <dsp:cNvPr id="0" name=""/>
        <dsp:cNvSpPr/>
      </dsp:nvSpPr>
      <dsp:spPr>
        <a:xfrm>
          <a:off x="0" y="348228"/>
          <a:ext cx="4435656" cy="2316599"/>
        </a:xfrm>
        <a:prstGeom prst="roundRect">
          <a:avLst/>
        </a:prstGeom>
        <a:blipFill rotWithShape="1">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Which of the following is not a part of speech ?</a:t>
          </a:r>
        </a:p>
      </dsp:txBody>
      <dsp:txXfrm>
        <a:off x="113087" y="461315"/>
        <a:ext cx="4209482" cy="2090425"/>
      </dsp:txXfrm>
    </dsp:sp>
    <dsp:sp modelId="{947CCA4B-E9F4-473B-B886-FE4775490F31}">
      <dsp:nvSpPr>
        <dsp:cNvPr id="0" name=""/>
        <dsp:cNvSpPr/>
      </dsp:nvSpPr>
      <dsp:spPr>
        <a:xfrm>
          <a:off x="0" y="2664828"/>
          <a:ext cx="4435656" cy="2235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32"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a:t>Interjection</a:t>
          </a:r>
        </a:p>
        <a:p>
          <a:pPr marL="285750" lvl="1" indent="-285750" algn="l" defTabSz="1555750">
            <a:lnSpc>
              <a:spcPct val="90000"/>
            </a:lnSpc>
            <a:spcBef>
              <a:spcPct val="0"/>
            </a:spcBef>
            <a:spcAft>
              <a:spcPct val="20000"/>
            </a:spcAft>
            <a:buChar char="•"/>
          </a:pPr>
          <a:r>
            <a:rPr lang="en-US" sz="3500" kern="1200"/>
            <a:t>Adverb</a:t>
          </a:r>
        </a:p>
        <a:p>
          <a:pPr marL="285750" lvl="1" indent="-285750" algn="l" defTabSz="1555750">
            <a:lnSpc>
              <a:spcPct val="90000"/>
            </a:lnSpc>
            <a:spcBef>
              <a:spcPct val="0"/>
            </a:spcBef>
            <a:spcAft>
              <a:spcPct val="20000"/>
            </a:spcAft>
            <a:buChar char="•"/>
          </a:pPr>
          <a:r>
            <a:rPr lang="en-US" sz="3500" kern="1200"/>
            <a:t>Clause</a:t>
          </a:r>
        </a:p>
        <a:p>
          <a:pPr marL="285750" lvl="1" indent="-285750" algn="l" defTabSz="1555750">
            <a:lnSpc>
              <a:spcPct val="90000"/>
            </a:lnSpc>
            <a:spcBef>
              <a:spcPct val="0"/>
            </a:spcBef>
            <a:spcAft>
              <a:spcPct val="20000"/>
            </a:spcAft>
            <a:buChar char="•"/>
          </a:pPr>
          <a:r>
            <a:rPr lang="en-US" sz="3500" kern="1200"/>
            <a:t>Adjective</a:t>
          </a:r>
        </a:p>
      </dsp:txBody>
      <dsp:txXfrm>
        <a:off x="0" y="2664828"/>
        <a:ext cx="4435656" cy="22355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CCE1A4-BF3B-4A2F-875C-92603DF9392A}" type="datetimeFigureOut">
              <a:rPr lang="en-US" smtClean="0"/>
              <a:pPr/>
              <a:t>4/10/2023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CC01DA-D723-4FD3-AD1B-D994BD366D96}" type="slidenum">
              <a:rPr lang="en-US" smtClean="0"/>
              <a:pPr/>
              <a:t>‹#›</a:t>
            </a:fld>
            <a:endParaRPr lang="en-US"/>
          </a:p>
        </p:txBody>
      </p:sp>
    </p:spTree>
    <p:extLst>
      <p:ext uri="{BB962C8B-B14F-4D97-AF65-F5344CB8AC3E}">
        <p14:creationId xmlns:p14="http://schemas.microsoft.com/office/powerpoint/2010/main" val="287547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01DA-D723-4FD3-AD1B-D994BD366D96}" type="slidenum">
              <a:rPr lang="en-US" smtClean="0"/>
              <a:pPr/>
              <a:t>5</a:t>
            </a:fld>
            <a:endParaRPr lang="en-US"/>
          </a:p>
        </p:txBody>
      </p:sp>
    </p:spTree>
    <p:extLst>
      <p:ext uri="{BB962C8B-B14F-4D97-AF65-F5344CB8AC3E}">
        <p14:creationId xmlns:p14="http://schemas.microsoft.com/office/powerpoint/2010/main" val="131768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C01DA-D723-4FD3-AD1B-D994BD366D96}" type="slidenum">
              <a:rPr lang="en-US" smtClean="0"/>
              <a:pPr/>
              <a:t>31</a:t>
            </a:fld>
            <a:endParaRPr lang="en-US"/>
          </a:p>
        </p:txBody>
      </p:sp>
    </p:spTree>
    <p:extLst>
      <p:ext uri="{BB962C8B-B14F-4D97-AF65-F5344CB8AC3E}">
        <p14:creationId xmlns:p14="http://schemas.microsoft.com/office/powerpoint/2010/main" val="2756809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C01DA-D723-4FD3-AD1B-D994BD366D96}" type="slidenum">
              <a:rPr lang="en-US" smtClean="0"/>
              <a:pPr/>
              <a:t>39</a:t>
            </a:fld>
            <a:endParaRPr lang="en-US"/>
          </a:p>
        </p:txBody>
      </p:sp>
    </p:spTree>
    <p:extLst>
      <p:ext uri="{BB962C8B-B14F-4D97-AF65-F5344CB8AC3E}">
        <p14:creationId xmlns:p14="http://schemas.microsoft.com/office/powerpoint/2010/main" val="398100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C01DA-D723-4FD3-AD1B-D994BD366D96}" type="slidenum">
              <a:rPr lang="en-US" smtClean="0"/>
              <a:pPr/>
              <a:t>46</a:t>
            </a:fld>
            <a:endParaRPr lang="en-US"/>
          </a:p>
        </p:txBody>
      </p:sp>
    </p:spTree>
    <p:extLst>
      <p:ext uri="{BB962C8B-B14F-4D97-AF65-F5344CB8AC3E}">
        <p14:creationId xmlns:p14="http://schemas.microsoft.com/office/powerpoint/2010/main" val="4096401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C01DA-D723-4FD3-AD1B-D994BD366D96}" type="slidenum">
              <a:rPr lang="en-US" smtClean="0"/>
              <a:pPr/>
              <a:t>47</a:t>
            </a:fld>
            <a:endParaRPr lang="en-US"/>
          </a:p>
        </p:txBody>
      </p:sp>
    </p:spTree>
    <p:extLst>
      <p:ext uri="{BB962C8B-B14F-4D97-AF65-F5344CB8AC3E}">
        <p14:creationId xmlns:p14="http://schemas.microsoft.com/office/powerpoint/2010/main" val="2063469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C01DA-D723-4FD3-AD1B-D994BD366D96}" type="slidenum">
              <a:rPr lang="en-US" smtClean="0"/>
              <a:pPr/>
              <a:t>49</a:t>
            </a:fld>
            <a:endParaRPr lang="en-US"/>
          </a:p>
        </p:txBody>
      </p:sp>
    </p:spTree>
    <p:extLst>
      <p:ext uri="{BB962C8B-B14F-4D97-AF65-F5344CB8AC3E}">
        <p14:creationId xmlns:p14="http://schemas.microsoft.com/office/powerpoint/2010/main" val="4276515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C01DA-D723-4FD3-AD1B-D994BD366D96}" type="slidenum">
              <a:rPr lang="en-US" smtClean="0"/>
              <a:pPr/>
              <a:t>51</a:t>
            </a:fld>
            <a:endParaRPr lang="en-US"/>
          </a:p>
        </p:txBody>
      </p:sp>
    </p:spTree>
    <p:extLst>
      <p:ext uri="{BB962C8B-B14F-4D97-AF65-F5344CB8AC3E}">
        <p14:creationId xmlns:p14="http://schemas.microsoft.com/office/powerpoint/2010/main" val="3518132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97CE4A89-9948-45FC-8550-BDC61EA47374}" type="slidenum">
              <a:rPr lang="en-US" smtClean="0"/>
              <a:pPr/>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8480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AA6D4F-383C-42F8-B33D-05AEB8A2835B}"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4A89-9948-45FC-8550-BDC61EA47374}" type="slidenum">
              <a:rPr lang="en-US" smtClean="0"/>
              <a:pPr/>
              <a:t>‹#›</a:t>
            </a:fld>
            <a:endParaRPr lang="en-US"/>
          </a:p>
        </p:txBody>
      </p:sp>
    </p:spTree>
    <p:extLst>
      <p:ext uri="{BB962C8B-B14F-4D97-AF65-F5344CB8AC3E}">
        <p14:creationId xmlns:p14="http://schemas.microsoft.com/office/powerpoint/2010/main" val="4077773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4A89-9948-45FC-8550-BDC61EA47374}" type="slidenum">
              <a:rPr lang="en-US" smtClean="0"/>
              <a:pPr/>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198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4A89-9948-45FC-8550-BDC61EA47374}" type="slidenum">
              <a:rPr lang="en-US" smtClean="0"/>
              <a:pPr/>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5251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4A89-9948-45FC-8550-BDC61EA47374}" type="slidenum">
              <a:rPr lang="en-US" smtClean="0"/>
              <a:pPr/>
              <a:t>‹#›</a:t>
            </a:fld>
            <a:endParaRPr lang="en-US"/>
          </a:p>
        </p:txBody>
      </p:sp>
    </p:spTree>
    <p:extLst>
      <p:ext uri="{BB962C8B-B14F-4D97-AF65-F5344CB8AC3E}">
        <p14:creationId xmlns:p14="http://schemas.microsoft.com/office/powerpoint/2010/main" val="1721522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4A89-9948-45FC-8550-BDC61EA47374}" type="slidenum">
              <a:rPr lang="en-US" smtClean="0"/>
              <a:pPr/>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313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4A89-9948-45FC-8550-BDC61EA47374}" type="slidenum">
              <a:rPr lang="en-US" smtClean="0"/>
              <a:pPr/>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696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4A89-9948-45FC-8550-BDC61EA47374}" type="slidenum">
              <a:rPr lang="en-US" smtClean="0"/>
              <a:pPr/>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627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4A89-9948-45FC-8550-BDC61EA47374}" type="slidenum">
              <a:rPr lang="en-US" smtClean="0"/>
              <a:pPr/>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233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4A89-9948-45FC-8550-BDC61EA47374}" type="slidenum">
              <a:rPr lang="en-US" smtClean="0"/>
              <a:pPr/>
              <a:t>‹#›</a:t>
            </a:fld>
            <a:endParaRPr lang="en-US"/>
          </a:p>
        </p:txBody>
      </p:sp>
    </p:spTree>
    <p:extLst>
      <p:ext uri="{BB962C8B-B14F-4D97-AF65-F5344CB8AC3E}">
        <p14:creationId xmlns:p14="http://schemas.microsoft.com/office/powerpoint/2010/main" val="2158390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AA6D4F-383C-42F8-B33D-05AEB8A2835B}"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E4A89-9948-45FC-8550-BDC61EA47374}" type="slidenum">
              <a:rPr lang="en-US" smtClean="0"/>
              <a:pPr/>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1348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AA6D4F-383C-42F8-B33D-05AEB8A2835B}"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4A89-9948-45FC-8550-BDC61EA47374}" type="slidenum">
              <a:rPr lang="en-US" smtClean="0"/>
              <a:pPr/>
              <a:t>‹#›</a:t>
            </a:fld>
            <a:endParaRPr lang="en-US"/>
          </a:p>
        </p:txBody>
      </p:sp>
    </p:spTree>
    <p:extLst>
      <p:ext uri="{BB962C8B-B14F-4D97-AF65-F5344CB8AC3E}">
        <p14:creationId xmlns:p14="http://schemas.microsoft.com/office/powerpoint/2010/main" val="2323711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AA6D4F-383C-42F8-B33D-05AEB8A2835B}" type="datetimeFigureOut">
              <a:rPr lang="en-US" smtClean="0"/>
              <a:pPr/>
              <a:t>4/10/2023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CE4A89-9948-45FC-8550-BDC61EA47374}" type="slidenum">
              <a:rPr lang="en-US" smtClean="0"/>
              <a:pPr/>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37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AA6D4F-383C-42F8-B33D-05AEB8A2835B}" type="datetimeFigureOut">
              <a:rPr lang="en-US" smtClean="0"/>
              <a:pPr/>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CE4A89-9948-45FC-8550-BDC61EA47374}" type="slidenum">
              <a:rPr lang="en-US" smtClean="0"/>
              <a:pPr/>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14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A6D4F-383C-42F8-B33D-05AEB8A2835B}" type="datetimeFigureOut">
              <a:rPr lang="en-US" smtClean="0"/>
              <a:pPr/>
              <a:t>4/10/2023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CE4A89-9948-45FC-8550-BDC61EA47374}" type="slidenum">
              <a:rPr lang="en-US" smtClean="0"/>
              <a:pPr/>
              <a:t>‹#›</a:t>
            </a:fld>
            <a:endParaRPr lang="en-US"/>
          </a:p>
        </p:txBody>
      </p:sp>
    </p:spTree>
    <p:extLst>
      <p:ext uri="{BB962C8B-B14F-4D97-AF65-F5344CB8AC3E}">
        <p14:creationId xmlns:p14="http://schemas.microsoft.com/office/powerpoint/2010/main" val="11608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AA6D4F-383C-42F8-B33D-05AEB8A2835B}"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4A89-9948-45FC-8550-BDC61EA47374}" type="slidenum">
              <a:rPr lang="en-US" smtClean="0"/>
              <a:pPr/>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245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AA6D4F-383C-42F8-B33D-05AEB8A2835B}"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E4A89-9948-45FC-8550-BDC61EA47374}" type="slidenum">
              <a:rPr lang="en-US" smtClean="0"/>
              <a:pPr/>
              <a:t>‹#›</a:t>
            </a:fld>
            <a:endParaRPr lang="en-US"/>
          </a:p>
        </p:txBody>
      </p:sp>
    </p:spTree>
    <p:extLst>
      <p:ext uri="{BB962C8B-B14F-4D97-AF65-F5344CB8AC3E}">
        <p14:creationId xmlns:p14="http://schemas.microsoft.com/office/powerpoint/2010/main" val="4290291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FAA6D4F-383C-42F8-B33D-05AEB8A2835B}" type="datetimeFigureOut">
              <a:rPr lang="en-US" smtClean="0"/>
              <a:pPr/>
              <a:t>4/10/2023</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CE4A89-9948-45FC-8550-BDC61EA47374}" type="slidenum">
              <a:rPr lang="en-US" smtClean="0"/>
              <a:pPr/>
              <a:t>‹#›</a:t>
            </a:fld>
            <a:endParaRPr lang="en-US"/>
          </a:p>
        </p:txBody>
      </p:sp>
    </p:spTree>
    <p:extLst>
      <p:ext uri="{BB962C8B-B14F-4D97-AF65-F5344CB8AC3E}">
        <p14:creationId xmlns:p14="http://schemas.microsoft.com/office/powerpoint/2010/main" val="326359651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arn How To Use Nouns Correctly - YouTube">
            <a:extLst>
              <a:ext uri="{FF2B5EF4-FFF2-40B4-BE49-F238E27FC236}">
                <a16:creationId xmlns:a16="http://schemas.microsoft.com/office/drawing/2014/main" id="{435AA40C-28FB-ED8C-EBD2-8ABE2AFE16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551"/>
          <a:stretch/>
        </p:blipFill>
        <p:spPr bwMode="auto">
          <a:xfrm>
            <a:off x="0" y="0"/>
            <a:ext cx="9144000"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371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 Question</a:t>
            </a:r>
          </a:p>
        </p:txBody>
      </p:sp>
      <p:sp>
        <p:nvSpPr>
          <p:cNvPr id="3" name="Content Placeholder 2"/>
          <p:cNvSpPr>
            <a:spLocks noGrp="1"/>
          </p:cNvSpPr>
          <p:nvPr>
            <p:ph idx="1"/>
          </p:nvPr>
        </p:nvSpPr>
        <p:spPr/>
        <p:txBody>
          <a:bodyPr/>
          <a:lstStyle/>
          <a:p>
            <a:r>
              <a:rPr lang="en-US" dirty="0"/>
              <a:t>Which of the following is a type of noun ?</a:t>
            </a:r>
          </a:p>
          <a:p>
            <a:pPr marL="514350" indent="-514350">
              <a:buAutoNum type="alphaUcPeriod"/>
            </a:pPr>
            <a:r>
              <a:rPr lang="en-US" dirty="0"/>
              <a:t>Idioms</a:t>
            </a:r>
          </a:p>
          <a:p>
            <a:pPr marL="514350" indent="-514350">
              <a:buAutoNum type="alphaUcPeriod"/>
            </a:pPr>
            <a:r>
              <a:rPr lang="en-US" dirty="0"/>
              <a:t>Articles</a:t>
            </a:r>
          </a:p>
          <a:p>
            <a:pPr marL="514350" indent="-514350">
              <a:buAutoNum type="alphaUcPeriod"/>
            </a:pPr>
            <a:r>
              <a:rPr lang="en-US" dirty="0"/>
              <a:t>Abstract</a:t>
            </a:r>
          </a:p>
          <a:p>
            <a:pPr marL="514350" indent="-514350">
              <a:buAutoNum type="alphaUcPeriod"/>
            </a:pPr>
            <a:r>
              <a:rPr lang="en-US" dirty="0"/>
              <a:t>Confusing words </a:t>
            </a:r>
          </a:p>
        </p:txBody>
      </p:sp>
    </p:spTree>
    <p:extLst>
      <p:ext uri="{BB962C8B-B14F-4D97-AF65-F5344CB8AC3E}">
        <p14:creationId xmlns:p14="http://schemas.microsoft.com/office/powerpoint/2010/main" val="2024053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940" y="1399880"/>
            <a:ext cx="585611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6249" y="1540931"/>
            <a:ext cx="5657851"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9173373" cy="659658"/>
            <a:chOff x="-16934" y="3123631"/>
            <a:chExt cx="12231160" cy="659658"/>
          </a:xfrm>
        </p:grpSpPr>
        <p:sp>
          <p:nvSpPr>
            <p:cNvPr id="23"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BE222625-FC6D-4629-867A-E88ED2A0D1F6}"/>
              </a:ext>
            </a:extLst>
          </p:cNvPr>
          <p:cNvSpPr>
            <a:spLocks noGrp="1"/>
          </p:cNvSpPr>
          <p:nvPr>
            <p:ph type="title"/>
          </p:nvPr>
        </p:nvSpPr>
        <p:spPr>
          <a:xfrm>
            <a:off x="2019298" y="1871131"/>
            <a:ext cx="5111752" cy="1515533"/>
          </a:xfrm>
        </p:spPr>
        <p:txBody>
          <a:bodyPr vert="horz" lIns="91440" tIns="45720" rIns="91440" bIns="45720" rtlCol="0" anchor="b">
            <a:normAutofit/>
          </a:bodyPr>
          <a:lstStyle/>
          <a:p>
            <a:r>
              <a:rPr lang="en-US" sz="5400">
                <a:solidFill>
                  <a:schemeClr val="bg1"/>
                </a:solidFill>
              </a:rPr>
              <a:t>Answer</a:t>
            </a:r>
          </a:p>
        </p:txBody>
      </p:sp>
      <p:sp>
        <p:nvSpPr>
          <p:cNvPr id="3" name="Content Placeholder 2">
            <a:extLst>
              <a:ext uri="{FF2B5EF4-FFF2-40B4-BE49-F238E27FC236}">
                <a16:creationId xmlns:a16="http://schemas.microsoft.com/office/drawing/2014/main" id="{D23117BD-1398-4843-B0DA-ABDED3F2E6D6}"/>
              </a:ext>
            </a:extLst>
          </p:cNvPr>
          <p:cNvSpPr>
            <a:spLocks noGrp="1"/>
          </p:cNvSpPr>
          <p:nvPr>
            <p:ph idx="1"/>
          </p:nvPr>
        </p:nvSpPr>
        <p:spPr>
          <a:xfrm>
            <a:off x="2019298" y="3657597"/>
            <a:ext cx="5111752" cy="1320802"/>
          </a:xfrm>
        </p:spPr>
        <p:txBody>
          <a:bodyPr vert="horz" lIns="91440" tIns="45720" rIns="91440" bIns="45720" rtlCol="0" anchor="t">
            <a:normAutofit/>
          </a:bodyPr>
          <a:lstStyle/>
          <a:p>
            <a:pPr marL="0" indent="0" algn="ctr">
              <a:buNone/>
            </a:pPr>
            <a:r>
              <a:rPr lang="en-US" b="1" dirty="0">
                <a:solidFill>
                  <a:schemeClr val="bg1"/>
                </a:solidFill>
              </a:rPr>
              <a:t>OPTION- C</a:t>
            </a:r>
          </a:p>
        </p:txBody>
      </p:sp>
      <p:cxnSp>
        <p:nvCxnSpPr>
          <p:cNvPr id="28" name="Straight Connector 27">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13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0837993-CF68-4B71-B30D-9FF2DBDC6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5BC1EB0E-C682-4477-94FF-E3696ACD5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34" name="Picture 33">
              <a:extLst>
                <a:ext uri="{FF2B5EF4-FFF2-40B4-BE49-F238E27FC236}">
                  <a16:creationId xmlns:a16="http://schemas.microsoft.com/office/drawing/2014/main" id="{AFA120B5-D483-4179-B163-E5D72313C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F9A685BA-AB04-4A20-A6D5-BA403BAA7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C2823476-35C9-4E21-A7A8-8EE69CF2EEE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7" name="Picture 36">
              <a:extLst>
                <a:ext uri="{FF2B5EF4-FFF2-40B4-BE49-F238E27FC236}">
                  <a16:creationId xmlns:a16="http://schemas.microsoft.com/office/drawing/2014/main" id="{06AA5951-06F3-4E0D-9B67-2FDEAA46EE8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819482" y="1092200"/>
            <a:ext cx="2196563" cy="4498860"/>
          </a:xfrm>
        </p:spPr>
        <p:txBody>
          <a:bodyPr>
            <a:normAutofit/>
          </a:bodyPr>
          <a:lstStyle/>
          <a:p>
            <a:pPr>
              <a:lnSpc>
                <a:spcPct val="90000"/>
              </a:lnSpc>
            </a:pPr>
            <a:r>
              <a:rPr lang="en-US" sz="2800" dirty="0">
                <a:solidFill>
                  <a:srgbClr val="262626"/>
                </a:solidFill>
              </a:rPr>
              <a:t>A </a:t>
            </a:r>
            <a:r>
              <a:rPr lang="en-US" sz="2800" b="1" dirty="0">
                <a:solidFill>
                  <a:srgbClr val="262626"/>
                </a:solidFill>
              </a:rPr>
              <a:t>COMMON NOUN </a:t>
            </a:r>
            <a:r>
              <a:rPr lang="en-US" sz="2800" dirty="0">
                <a:solidFill>
                  <a:srgbClr val="262626"/>
                </a:solidFill>
              </a:rPr>
              <a:t>refers to a person, place, or thing but is not the name of a particular person, place, or thing.</a:t>
            </a:r>
          </a:p>
        </p:txBody>
      </p:sp>
      <p:sp>
        <p:nvSpPr>
          <p:cNvPr id="3" name="Content Placeholder 2"/>
          <p:cNvSpPr>
            <a:spLocks noGrp="1"/>
          </p:cNvSpPr>
          <p:nvPr>
            <p:ph idx="1"/>
          </p:nvPr>
        </p:nvSpPr>
        <p:spPr>
          <a:xfrm>
            <a:off x="3415645" y="1092200"/>
            <a:ext cx="4909820" cy="2948858"/>
          </a:xfrm>
        </p:spPr>
        <p:txBody>
          <a:bodyPr>
            <a:normAutofit/>
          </a:bodyPr>
          <a:lstStyle/>
          <a:p>
            <a:pPr marL="0" indent="0">
              <a:buNone/>
            </a:pPr>
            <a:r>
              <a:rPr lang="en-US" b="1" dirty="0">
                <a:solidFill>
                  <a:srgbClr val="262626"/>
                </a:solidFill>
              </a:rPr>
              <a:t>.</a:t>
            </a:r>
          </a:p>
          <a:p>
            <a:pPr marL="0" indent="0">
              <a:buNone/>
            </a:pPr>
            <a:endParaRPr lang="en-US" b="1" dirty="0">
              <a:solidFill>
                <a:srgbClr val="262626"/>
              </a:solidFill>
            </a:endParaRPr>
          </a:p>
          <a:p>
            <a:pPr marL="0" indent="0">
              <a:buNone/>
            </a:pPr>
            <a:r>
              <a:rPr lang="en-US" dirty="0">
                <a:solidFill>
                  <a:srgbClr val="262626"/>
                </a:solidFill>
              </a:rPr>
              <a:t> </a:t>
            </a:r>
            <a:endParaRPr lang="en-US" b="1" dirty="0">
              <a:solidFill>
                <a:srgbClr val="262626"/>
              </a:solidFill>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663" t="17886" r="1653" b="7193"/>
          <a:stretch/>
        </p:blipFill>
        <p:spPr>
          <a:xfrm>
            <a:off x="3733800" y="1295400"/>
            <a:ext cx="4387930" cy="4331370"/>
          </a:xfrm>
          <a:prstGeom prst="rect">
            <a:avLst/>
          </a:prstGeom>
          <a:ln w="57150" cmpd="thickThin">
            <a:solidFill>
              <a:srgbClr val="7F7F7F"/>
            </a:solidFill>
            <a:miter lim="800000"/>
          </a:ln>
        </p:spPr>
      </p:pic>
    </p:spTree>
    <p:extLst>
      <p:ext uri="{BB962C8B-B14F-4D97-AF65-F5344CB8AC3E}">
        <p14:creationId xmlns:p14="http://schemas.microsoft.com/office/powerpoint/2010/main" val="3613131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BB4F0F5-05C0-43A2-BACE-0E3855C710BB}"/>
              </a:ext>
            </a:extLst>
          </p:cNvPr>
          <p:cNvSpPr>
            <a:spLocks noGrp="1"/>
          </p:cNvSpPr>
          <p:nvPr>
            <p:ph type="title"/>
          </p:nvPr>
        </p:nvSpPr>
        <p:spPr>
          <a:xfrm>
            <a:off x="714081" y="954756"/>
            <a:ext cx="2047810" cy="4946003"/>
          </a:xfrm>
        </p:spPr>
        <p:txBody>
          <a:bodyPr>
            <a:normAutofit/>
          </a:bodyPr>
          <a:lstStyle/>
          <a:p>
            <a:r>
              <a:rPr lang="en-US">
                <a:solidFill>
                  <a:srgbClr val="FFFFFF"/>
                </a:solidFill>
              </a:rPr>
              <a:t>Poll Question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2B0F9D-193C-49DF-B9C9-D6104D6CEF45}"/>
              </a:ext>
            </a:extLst>
          </p:cNvPr>
          <p:cNvSpPr>
            <a:spLocks noGrp="1"/>
          </p:cNvSpPr>
          <p:nvPr>
            <p:ph idx="1"/>
          </p:nvPr>
        </p:nvSpPr>
        <p:spPr>
          <a:xfrm>
            <a:off x="3855700" y="469900"/>
            <a:ext cx="4465223" cy="5405968"/>
          </a:xfrm>
        </p:spPr>
        <p:txBody>
          <a:bodyPr anchor="ctr">
            <a:normAutofit/>
          </a:bodyPr>
          <a:lstStyle/>
          <a:p>
            <a:r>
              <a:rPr lang="en-US" b="1" i="0" dirty="0">
                <a:effectLst/>
                <a:latin typeface="Open Sans"/>
              </a:rPr>
              <a:t> A ___________ noun does not name a specific person, place or thing.</a:t>
            </a:r>
          </a:p>
          <a:p>
            <a:pPr marL="0" indent="0">
              <a:buNone/>
            </a:pPr>
            <a:endParaRPr lang="en-US" b="1" i="0" dirty="0">
              <a:effectLst/>
              <a:latin typeface="Open Sans"/>
            </a:endParaRPr>
          </a:p>
          <a:p>
            <a:r>
              <a:rPr lang="en-US" dirty="0"/>
              <a:t>A. Common noun</a:t>
            </a:r>
          </a:p>
          <a:p>
            <a:r>
              <a:rPr lang="en-US" dirty="0"/>
              <a:t>B. Proper Noun</a:t>
            </a:r>
          </a:p>
          <a:p>
            <a:r>
              <a:rPr lang="en-US" dirty="0"/>
              <a:t>C. Abstract Noun</a:t>
            </a:r>
          </a:p>
          <a:p>
            <a:r>
              <a:rPr lang="en-US" dirty="0"/>
              <a:t>D. Concrete Noun</a:t>
            </a:r>
          </a:p>
          <a:p>
            <a:endParaRPr lang="en-US" dirty="0"/>
          </a:p>
        </p:txBody>
      </p:sp>
    </p:spTree>
    <p:extLst>
      <p:ext uri="{BB962C8B-B14F-4D97-AF65-F5344CB8AC3E}">
        <p14:creationId xmlns:p14="http://schemas.microsoft.com/office/powerpoint/2010/main" val="373252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940" y="1399880"/>
            <a:ext cx="585611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6249" y="1540931"/>
            <a:ext cx="5657851"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9173373" cy="659658"/>
            <a:chOff x="-16934" y="3123631"/>
            <a:chExt cx="12231160" cy="659658"/>
          </a:xfrm>
        </p:grpSpPr>
        <p:sp>
          <p:nvSpPr>
            <p:cNvPr id="23"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7F17239F-E6C4-42C7-A7AB-FA9A96AB92CB}"/>
              </a:ext>
            </a:extLst>
          </p:cNvPr>
          <p:cNvSpPr>
            <a:spLocks noGrp="1"/>
          </p:cNvSpPr>
          <p:nvPr>
            <p:ph type="title"/>
          </p:nvPr>
        </p:nvSpPr>
        <p:spPr>
          <a:xfrm>
            <a:off x="2019298" y="1871131"/>
            <a:ext cx="5111752" cy="1515533"/>
          </a:xfrm>
        </p:spPr>
        <p:txBody>
          <a:bodyPr vert="horz" lIns="91440" tIns="45720" rIns="91440" bIns="45720" rtlCol="0" anchor="b">
            <a:normAutofit/>
          </a:bodyPr>
          <a:lstStyle/>
          <a:p>
            <a:r>
              <a:rPr lang="en-US" sz="5400">
                <a:solidFill>
                  <a:schemeClr val="bg1"/>
                </a:solidFill>
              </a:rPr>
              <a:t>Answer</a:t>
            </a:r>
          </a:p>
        </p:txBody>
      </p:sp>
      <p:sp>
        <p:nvSpPr>
          <p:cNvPr id="3" name="Content Placeholder 2">
            <a:extLst>
              <a:ext uri="{FF2B5EF4-FFF2-40B4-BE49-F238E27FC236}">
                <a16:creationId xmlns:a16="http://schemas.microsoft.com/office/drawing/2014/main" id="{3D9C96CC-0509-4D82-832A-E515AF1DB32A}"/>
              </a:ext>
            </a:extLst>
          </p:cNvPr>
          <p:cNvSpPr>
            <a:spLocks noGrp="1"/>
          </p:cNvSpPr>
          <p:nvPr>
            <p:ph idx="1"/>
          </p:nvPr>
        </p:nvSpPr>
        <p:spPr>
          <a:xfrm>
            <a:off x="2019298" y="3657597"/>
            <a:ext cx="5111752" cy="1320802"/>
          </a:xfrm>
        </p:spPr>
        <p:txBody>
          <a:bodyPr vert="horz" lIns="91440" tIns="45720" rIns="91440" bIns="45720" rtlCol="0" anchor="t">
            <a:normAutofit/>
          </a:bodyPr>
          <a:lstStyle/>
          <a:p>
            <a:pPr marL="0" indent="0" algn="ctr">
              <a:buNone/>
            </a:pPr>
            <a:r>
              <a:rPr lang="en-US" b="1" dirty="0">
                <a:solidFill>
                  <a:schemeClr val="bg1"/>
                </a:solidFill>
              </a:rPr>
              <a:t>Option - A</a:t>
            </a:r>
          </a:p>
        </p:txBody>
      </p:sp>
      <p:cxnSp>
        <p:nvCxnSpPr>
          <p:cNvPr id="28" name="Straight Connector 27">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2856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1714"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496090"/>
            <a:ext cx="2867411"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2"/>
            <a:ext cx="2664004"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96855" y="972766"/>
            <a:ext cx="2126598" cy="1254868"/>
          </a:xfrm>
        </p:spPr>
        <p:txBody>
          <a:bodyPr anchor="b">
            <a:normAutofit/>
          </a:bodyPr>
          <a:lstStyle/>
          <a:p>
            <a:r>
              <a:rPr lang="en-US" sz="2400" b="1" dirty="0">
                <a:solidFill>
                  <a:srgbClr val="262626"/>
                </a:solidFill>
              </a:rPr>
              <a:t>PROPER NOUN</a:t>
            </a:r>
          </a:p>
        </p:txBody>
      </p:sp>
      <p:sp>
        <p:nvSpPr>
          <p:cNvPr id="11" name="Content Placeholder 10">
            <a:extLst>
              <a:ext uri="{FF2B5EF4-FFF2-40B4-BE49-F238E27FC236}">
                <a16:creationId xmlns:a16="http://schemas.microsoft.com/office/drawing/2014/main" id="{68604B11-6B95-45A9-A47F-F9033D4150B9}"/>
              </a:ext>
            </a:extLst>
          </p:cNvPr>
          <p:cNvSpPr>
            <a:spLocks noGrp="1"/>
          </p:cNvSpPr>
          <p:nvPr>
            <p:ph idx="1"/>
          </p:nvPr>
        </p:nvSpPr>
        <p:spPr>
          <a:xfrm>
            <a:off x="696855" y="2430471"/>
            <a:ext cx="2126598" cy="3552039"/>
          </a:xfrm>
        </p:spPr>
        <p:txBody>
          <a:bodyPr>
            <a:normAutofit/>
          </a:bodyPr>
          <a:lstStyle/>
          <a:p>
            <a:r>
              <a:rPr lang="en-US" dirty="0">
                <a:solidFill>
                  <a:srgbClr val="262626"/>
                </a:solidFill>
              </a:rPr>
              <a:t>A </a:t>
            </a:r>
            <a:r>
              <a:rPr lang="en-US" b="1" dirty="0">
                <a:solidFill>
                  <a:srgbClr val="262626"/>
                </a:solidFill>
              </a:rPr>
              <a:t>proper noun </a:t>
            </a:r>
            <a:r>
              <a:rPr lang="en-US" dirty="0">
                <a:solidFill>
                  <a:srgbClr val="262626"/>
                </a:solidFill>
              </a:rPr>
              <a:t>is the name of a particular person, place, or thing; it usually begins with a capital letter.</a:t>
            </a:r>
          </a:p>
        </p:txBody>
      </p:sp>
      <p:sp useBgFill="1">
        <p:nvSpPr>
          <p:cNvPr id="74" name="Rectangle 73">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618" y="0"/>
            <a:ext cx="554738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imeline&#10;&#10;Description automatically generated">
            <a:extLst>
              <a:ext uri="{FF2B5EF4-FFF2-40B4-BE49-F238E27FC236}">
                <a16:creationId xmlns:a16="http://schemas.microsoft.com/office/drawing/2014/main" id="{454F8960-8BB6-42CD-A848-6888DE973C95}"/>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19284" b="3472"/>
          <a:stretch/>
        </p:blipFill>
        <p:spPr>
          <a:xfrm>
            <a:off x="4076932" y="762000"/>
            <a:ext cx="4573531" cy="5334000"/>
          </a:xfrm>
          <a:prstGeom prst="rect">
            <a:avLst/>
          </a:prstGeom>
        </p:spPr>
      </p:pic>
    </p:spTree>
    <p:extLst>
      <p:ext uri="{BB962C8B-B14F-4D97-AF65-F5344CB8AC3E}">
        <p14:creationId xmlns:p14="http://schemas.microsoft.com/office/powerpoint/2010/main" val="3856803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07C43AC-7376-46FF-AC36-08B26E0E9604}"/>
              </a:ext>
            </a:extLst>
          </p:cNvPr>
          <p:cNvSpPr>
            <a:spLocks noGrp="1"/>
          </p:cNvSpPr>
          <p:nvPr>
            <p:ph type="title"/>
          </p:nvPr>
        </p:nvSpPr>
        <p:spPr>
          <a:xfrm>
            <a:off x="714081" y="954756"/>
            <a:ext cx="2047810" cy="4946003"/>
          </a:xfrm>
        </p:spPr>
        <p:txBody>
          <a:bodyPr>
            <a:normAutofit/>
          </a:bodyPr>
          <a:lstStyle/>
          <a:p>
            <a:r>
              <a:rPr lang="en-US">
                <a:solidFill>
                  <a:srgbClr val="FFFFFF"/>
                </a:solidFill>
              </a:rPr>
              <a:t>Poll Question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0D2CF9-9EB0-4CD9-A71B-8416F2253DE0}"/>
              </a:ext>
            </a:extLst>
          </p:cNvPr>
          <p:cNvSpPr>
            <a:spLocks noGrp="1"/>
          </p:cNvSpPr>
          <p:nvPr>
            <p:ph idx="1"/>
          </p:nvPr>
        </p:nvSpPr>
        <p:spPr>
          <a:xfrm>
            <a:off x="3855700" y="469900"/>
            <a:ext cx="4465223" cy="5405968"/>
          </a:xfrm>
        </p:spPr>
        <p:txBody>
          <a:bodyPr anchor="ctr">
            <a:normAutofit/>
          </a:bodyPr>
          <a:lstStyle/>
          <a:p>
            <a:r>
              <a:rPr lang="en-US" b="1" dirty="0"/>
              <a:t>Which of the following is false about Proper Nouns ?</a:t>
            </a:r>
          </a:p>
          <a:p>
            <a:r>
              <a:rPr lang="en-US" dirty="0">
                <a:latin typeface="Times New Roman" panose="02020603050405020304" pitchFamily="18" charset="0"/>
                <a:cs typeface="Times New Roman" panose="02020603050405020304" pitchFamily="18" charset="0"/>
              </a:rPr>
              <a:t>A. London, </a:t>
            </a:r>
            <a:r>
              <a:rPr lang="en-US" dirty="0" err="1">
                <a:latin typeface="Times New Roman" panose="02020603050405020304" pitchFamily="18" charset="0"/>
                <a:cs typeface="Times New Roman" panose="02020603050405020304" pitchFamily="18" charset="0"/>
              </a:rPr>
              <a:t>NewYork</a:t>
            </a:r>
            <a:r>
              <a:rPr lang="en-US" dirty="0">
                <a:latin typeface="Times New Roman" panose="02020603050405020304" pitchFamily="18" charset="0"/>
                <a:cs typeface="Times New Roman" panose="02020603050405020304" pitchFamily="18" charset="0"/>
              </a:rPr>
              <a:t>, Oprah </a:t>
            </a:r>
            <a:r>
              <a:rPr lang="en-US" dirty="0" err="1">
                <a:latin typeface="Times New Roman" panose="02020603050405020304" pitchFamily="18" charset="0"/>
                <a:cs typeface="Times New Roman" panose="02020603050405020304" pitchFamily="18" charset="0"/>
              </a:rPr>
              <a:t>winfrey</a:t>
            </a:r>
            <a:r>
              <a:rPr lang="en-US" dirty="0">
                <a:latin typeface="Times New Roman" panose="02020603050405020304" pitchFamily="18" charset="0"/>
                <a:cs typeface="Times New Roman" panose="02020603050405020304" pitchFamily="18" charset="0"/>
              </a:rPr>
              <a:t> are examples of  proper nouns.</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 A proper noun represents the name of a specific person, place, or thing.</a:t>
            </a:r>
          </a:p>
          <a:p>
            <a:r>
              <a:rPr lang="en-US" dirty="0">
                <a:latin typeface="Times New Roman" panose="02020603050405020304" pitchFamily="18" charset="0"/>
                <a:cs typeface="Times New Roman" panose="02020603050405020304" pitchFamily="18" charset="0"/>
              </a:rPr>
              <a:t>C.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Proper nouns do not  start with a capital letter.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5342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940" y="1399880"/>
            <a:ext cx="585611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6249" y="1540931"/>
            <a:ext cx="5657851"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9173373" cy="659658"/>
            <a:chOff x="-16934" y="3123631"/>
            <a:chExt cx="12231160" cy="659658"/>
          </a:xfrm>
        </p:grpSpPr>
        <p:sp>
          <p:nvSpPr>
            <p:cNvPr id="23"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0731F8BC-69BC-41EC-A709-08C6BFCE24CE}"/>
              </a:ext>
            </a:extLst>
          </p:cNvPr>
          <p:cNvSpPr>
            <a:spLocks noGrp="1"/>
          </p:cNvSpPr>
          <p:nvPr>
            <p:ph type="title"/>
          </p:nvPr>
        </p:nvSpPr>
        <p:spPr>
          <a:xfrm>
            <a:off x="2019298" y="1871131"/>
            <a:ext cx="5111752" cy="1515533"/>
          </a:xfrm>
        </p:spPr>
        <p:txBody>
          <a:bodyPr vert="horz" lIns="91440" tIns="45720" rIns="91440" bIns="45720" rtlCol="0" anchor="b">
            <a:normAutofit/>
          </a:bodyPr>
          <a:lstStyle/>
          <a:p>
            <a:r>
              <a:rPr lang="en-US" sz="5400">
                <a:solidFill>
                  <a:schemeClr val="bg1"/>
                </a:solidFill>
              </a:rPr>
              <a:t>Answer</a:t>
            </a:r>
          </a:p>
        </p:txBody>
      </p:sp>
      <p:sp>
        <p:nvSpPr>
          <p:cNvPr id="3" name="Content Placeholder 2">
            <a:extLst>
              <a:ext uri="{FF2B5EF4-FFF2-40B4-BE49-F238E27FC236}">
                <a16:creationId xmlns:a16="http://schemas.microsoft.com/office/drawing/2014/main" id="{B8F0EA8A-D5F2-4F76-A588-B890865819FE}"/>
              </a:ext>
            </a:extLst>
          </p:cNvPr>
          <p:cNvSpPr>
            <a:spLocks noGrp="1"/>
          </p:cNvSpPr>
          <p:nvPr>
            <p:ph idx="1"/>
          </p:nvPr>
        </p:nvSpPr>
        <p:spPr>
          <a:xfrm>
            <a:off x="2019298" y="3657597"/>
            <a:ext cx="5111752" cy="1320802"/>
          </a:xfrm>
        </p:spPr>
        <p:txBody>
          <a:bodyPr vert="horz" lIns="91440" tIns="45720" rIns="91440" bIns="45720" rtlCol="0" anchor="t">
            <a:normAutofit/>
          </a:bodyPr>
          <a:lstStyle/>
          <a:p>
            <a:pPr marL="0" indent="0" algn="ctr">
              <a:buNone/>
            </a:pPr>
            <a:r>
              <a:rPr lang="en-US" sz="2100" b="1" dirty="0">
                <a:solidFill>
                  <a:schemeClr val="bg1"/>
                </a:solidFill>
              </a:rPr>
              <a:t>Option -C</a:t>
            </a:r>
          </a:p>
        </p:txBody>
      </p:sp>
      <p:cxnSp>
        <p:nvCxnSpPr>
          <p:cNvPr id="28" name="Straight Connector 27">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652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14081" y="954756"/>
            <a:ext cx="2047810" cy="4946003"/>
          </a:xfrm>
        </p:spPr>
        <p:txBody>
          <a:bodyPr>
            <a:normAutofit/>
          </a:bodyPr>
          <a:lstStyle/>
          <a:p>
            <a:r>
              <a:rPr lang="en-US" sz="3700">
                <a:solidFill>
                  <a:srgbClr val="FFFFFF"/>
                </a:solidFill>
              </a:rPr>
              <a:t>Activity – Choose Common &amp; Proper Noun</a:t>
            </a:r>
          </a:p>
        </p:txBody>
      </p:sp>
      <p:sp>
        <p:nvSpPr>
          <p:cNvPr id="16" name="Rectangle 15">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a:xfrm>
            <a:off x="3855700" y="469900"/>
            <a:ext cx="4465223" cy="5405968"/>
          </a:xfrm>
        </p:spPr>
        <p:txBody>
          <a:bodyPr anchor="ctr">
            <a:normAutofit/>
          </a:bodyPr>
          <a:lstStyle/>
          <a:p>
            <a:r>
              <a:rPr lang="en-US" dirty="0"/>
              <a:t> teacher   Mr. Johnson     Emma   toys</a:t>
            </a:r>
          </a:p>
          <a:p>
            <a:endParaRPr lang="en-US" dirty="0"/>
          </a:p>
          <a:p>
            <a:r>
              <a:rPr lang="en-US" dirty="0"/>
              <a:t> country   man        Indian Ocean  website</a:t>
            </a:r>
          </a:p>
          <a:p>
            <a:endParaRPr lang="en-US" dirty="0"/>
          </a:p>
          <a:p>
            <a:r>
              <a:rPr lang="en-US" dirty="0"/>
              <a:t>Halloween    candy     January   Lizard </a:t>
            </a:r>
          </a:p>
          <a:p>
            <a:endParaRPr lang="en-US" dirty="0"/>
          </a:p>
          <a:p>
            <a:r>
              <a:rPr lang="en-US" dirty="0"/>
              <a:t> lady            day          Helen     Oreo</a:t>
            </a:r>
          </a:p>
        </p:txBody>
      </p:sp>
    </p:spTree>
    <p:extLst>
      <p:ext uri="{BB962C8B-B14F-4D97-AF65-F5344CB8AC3E}">
        <p14:creationId xmlns:p14="http://schemas.microsoft.com/office/powerpoint/2010/main" val="2160125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1551" y="982132"/>
            <a:ext cx="7200897" cy="1303867"/>
          </a:xfrm>
        </p:spPr>
        <p:txBody>
          <a:bodyPr>
            <a:normAutofit/>
          </a:bodyPr>
          <a:lstStyle/>
          <a:p>
            <a:r>
              <a:rPr lang="en-US" dirty="0">
                <a:solidFill>
                  <a:srgbClr val="262626"/>
                </a:solidFill>
              </a:rPr>
              <a:t>MATERIAL NOUN</a:t>
            </a:r>
          </a:p>
        </p:txBody>
      </p:sp>
      <p:sp>
        <p:nvSpPr>
          <p:cNvPr id="3" name="Content Placeholder 2"/>
          <p:cNvSpPr>
            <a:spLocks noGrp="1"/>
          </p:cNvSpPr>
          <p:nvPr>
            <p:ph idx="1"/>
          </p:nvPr>
        </p:nvSpPr>
        <p:spPr>
          <a:xfrm>
            <a:off x="971551" y="2556932"/>
            <a:ext cx="4692650" cy="3318936"/>
          </a:xfrm>
        </p:spPr>
        <p:txBody>
          <a:bodyPr>
            <a:normAutofit/>
          </a:bodyPr>
          <a:lstStyle/>
          <a:p>
            <a:pPr>
              <a:lnSpc>
                <a:spcPct val="90000"/>
              </a:lnSpc>
            </a:pPr>
            <a:r>
              <a:rPr lang="en-US" sz="3200" dirty="0">
                <a:solidFill>
                  <a:srgbClr val="262626"/>
                </a:solidFill>
              </a:rPr>
              <a:t>A material noun is</a:t>
            </a:r>
            <a:r>
              <a:rPr lang="en-US" sz="3200" b="1" dirty="0">
                <a:solidFill>
                  <a:srgbClr val="262626"/>
                </a:solidFill>
              </a:rPr>
              <a:t>  </a:t>
            </a:r>
            <a:r>
              <a:rPr lang="en-US" sz="3200" dirty="0">
                <a:solidFill>
                  <a:srgbClr val="262626"/>
                </a:solidFill>
              </a:rPr>
              <a:t>the name of material ,substance or ingredient which things are made of  i.e.</a:t>
            </a:r>
            <a:r>
              <a:rPr lang="en-US" sz="3200" b="1" dirty="0">
                <a:solidFill>
                  <a:srgbClr val="262626"/>
                </a:solidFill>
              </a:rPr>
              <a:t> iron , copper and gold etc.</a:t>
            </a:r>
          </a:p>
          <a:p>
            <a:pPr>
              <a:lnSpc>
                <a:spcPct val="90000"/>
              </a:lnSpc>
            </a:pPr>
            <a:endParaRPr lang="en-US" sz="3200" b="1" dirty="0">
              <a:solidFill>
                <a:srgbClr val="262626"/>
              </a:solidFill>
            </a:endParaRPr>
          </a:p>
          <a:p>
            <a:pPr>
              <a:lnSpc>
                <a:spcPct val="90000"/>
              </a:lnSpc>
            </a:pPr>
            <a:endParaRPr lang="en-US" sz="1500" dirty="0">
              <a:solidFill>
                <a:srgbClr val="262626"/>
              </a:solidFill>
            </a:endParaRPr>
          </a:p>
          <a:p>
            <a:pPr>
              <a:lnSpc>
                <a:spcPct val="90000"/>
              </a:lnSpc>
            </a:pPr>
            <a:endParaRPr lang="en-US" sz="1500" dirty="0">
              <a:solidFill>
                <a:srgbClr val="262626"/>
              </a:solidFill>
            </a:endParaRPr>
          </a:p>
          <a:p>
            <a:pPr>
              <a:lnSpc>
                <a:spcPct val="90000"/>
              </a:lnSpc>
            </a:pPr>
            <a:endParaRPr lang="en-US" sz="1500" b="1" dirty="0">
              <a:solidFill>
                <a:srgbClr val="262626"/>
              </a:solidFill>
            </a:endParaRPr>
          </a:p>
        </p:txBody>
      </p:sp>
      <p:pic>
        <p:nvPicPr>
          <p:cNvPr id="7" name="Graphic 6" descr="Robot">
            <a:extLst>
              <a:ext uri="{FF2B5EF4-FFF2-40B4-BE49-F238E27FC236}">
                <a16:creationId xmlns:a16="http://schemas.microsoft.com/office/drawing/2014/main" id="{4E336884-AE49-4A47-8CE3-9DDCD5D111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3769" y="3100102"/>
            <a:ext cx="2054796" cy="2054796"/>
          </a:xfrm>
          <a:prstGeom prst="rect">
            <a:avLst/>
          </a:prstGeom>
          <a:ln w="57150" cmpd="thickThin">
            <a:solidFill>
              <a:srgbClr val="7F7F7F"/>
            </a:solidFill>
            <a:miter lim="800000"/>
          </a:ln>
        </p:spPr>
      </p:pic>
    </p:spTree>
    <p:extLst>
      <p:ext uri="{BB962C8B-B14F-4D97-AF65-F5344CB8AC3E}">
        <p14:creationId xmlns:p14="http://schemas.microsoft.com/office/powerpoint/2010/main" val="323286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1714"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496090"/>
            <a:ext cx="2867411"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2"/>
            <a:ext cx="2664004"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96855" y="972766"/>
            <a:ext cx="2126598" cy="45719"/>
          </a:xfrm>
        </p:spPr>
        <p:txBody>
          <a:bodyPr vert="horz" lIns="91440" tIns="45720" rIns="91440" bIns="0" rtlCol="0" anchor="b">
            <a:normAutofit fontScale="90000"/>
          </a:bodyPr>
          <a:lstStyle/>
          <a:p>
            <a:pPr defTabSz="914400"/>
            <a:endParaRPr lang="en-US" sz="2400" dirty="0">
              <a:solidFill>
                <a:srgbClr val="262626"/>
              </a:solidFill>
            </a:endParaRPr>
          </a:p>
        </p:txBody>
      </p:sp>
      <p:sp>
        <p:nvSpPr>
          <p:cNvPr id="8" name="Content Placeholder 7">
            <a:extLst>
              <a:ext uri="{FF2B5EF4-FFF2-40B4-BE49-F238E27FC236}">
                <a16:creationId xmlns:a16="http://schemas.microsoft.com/office/drawing/2014/main" id="{0852D18A-62CC-40D3-84D9-9CD9F2C36530}"/>
              </a:ext>
            </a:extLst>
          </p:cNvPr>
          <p:cNvSpPr>
            <a:spLocks noGrp="1"/>
          </p:cNvSpPr>
          <p:nvPr>
            <p:ph idx="1"/>
          </p:nvPr>
        </p:nvSpPr>
        <p:spPr>
          <a:xfrm>
            <a:off x="696855" y="1427369"/>
            <a:ext cx="2126598" cy="4555142"/>
          </a:xfrm>
        </p:spPr>
        <p:txBody>
          <a:bodyPr>
            <a:noAutofit/>
          </a:bodyPr>
          <a:lstStyle/>
          <a:p>
            <a:r>
              <a:rPr lang="en-US" b="1" dirty="0">
                <a:solidFill>
                  <a:srgbClr val="262626"/>
                </a:solidFill>
              </a:rPr>
              <a:t>There are eight parts of speech in the English language but sometimes articles are also included in the list. </a:t>
            </a:r>
          </a:p>
        </p:txBody>
      </p:sp>
      <p:sp useBgFill="1">
        <p:nvSpPr>
          <p:cNvPr id="58" name="Rectangle 57">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618" y="0"/>
            <a:ext cx="554738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pplication&#10;&#10;Description automatically generated">
            <a:extLst>
              <a:ext uri="{FF2B5EF4-FFF2-40B4-BE49-F238E27FC236}">
                <a16:creationId xmlns:a16="http://schemas.microsoft.com/office/drawing/2014/main" id="{987B57F8-C87C-46FE-967E-373DB4E0A97A}"/>
              </a:ext>
            </a:extLst>
          </p:cNvPr>
          <p:cNvPicPr>
            <a:picLocks noChangeAspect="1"/>
          </p:cNvPicPr>
          <p:nvPr/>
        </p:nvPicPr>
        <p:blipFill rotWithShape="1">
          <a:blip r:embed="rId3">
            <a:extLst>
              <a:ext uri="{28A0092B-C50C-407E-A947-70E740481C1C}">
                <a14:useLocalDpi xmlns:a14="http://schemas.microsoft.com/office/drawing/2010/main" val="0"/>
              </a:ext>
            </a:extLst>
          </a:blip>
          <a:srcRect b="19718"/>
          <a:stretch/>
        </p:blipFill>
        <p:spPr>
          <a:xfrm>
            <a:off x="4076932" y="496090"/>
            <a:ext cx="4573531" cy="5752312"/>
          </a:xfrm>
          <a:prstGeom prst="rect">
            <a:avLst/>
          </a:prstGeom>
        </p:spPr>
      </p:pic>
    </p:spTree>
    <p:extLst>
      <p:ext uri="{BB962C8B-B14F-4D97-AF65-F5344CB8AC3E}">
        <p14:creationId xmlns:p14="http://schemas.microsoft.com/office/powerpoint/2010/main" val="245543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A777A-8A86-4AB6-BB62-317FDA4D3A4C}"/>
              </a:ext>
            </a:extLst>
          </p:cNvPr>
          <p:cNvSpPr>
            <a:spLocks noGrp="1"/>
          </p:cNvSpPr>
          <p:nvPr>
            <p:ph idx="1"/>
          </p:nvPr>
        </p:nvSpPr>
        <p:spPr/>
        <p:txBody>
          <a:bodyPr/>
          <a:lstStyle/>
          <a:p>
            <a:pPr>
              <a:lnSpc>
                <a:spcPct val="90000"/>
              </a:lnSpc>
            </a:pPr>
            <a:r>
              <a:rPr lang="en-US" sz="2400" b="1" dirty="0">
                <a:solidFill>
                  <a:srgbClr val="262626"/>
                </a:solidFill>
              </a:rPr>
              <a:t>Note- A </a:t>
            </a:r>
            <a:r>
              <a:rPr lang="en-US" sz="2400" dirty="0">
                <a:solidFill>
                  <a:srgbClr val="262626"/>
                </a:solidFill>
              </a:rPr>
              <a:t>material noun is a type of common noun, but a distinction is made between the two. A common noun is usually a countable noun, but a material noun is an uncountable noun. </a:t>
            </a:r>
          </a:p>
          <a:p>
            <a:endParaRPr lang="en-US" dirty="0"/>
          </a:p>
        </p:txBody>
      </p:sp>
    </p:spTree>
    <p:extLst>
      <p:ext uri="{BB962C8B-B14F-4D97-AF65-F5344CB8AC3E}">
        <p14:creationId xmlns:p14="http://schemas.microsoft.com/office/powerpoint/2010/main" val="3483371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FE90F1D-2A5A-A190-29E2-FE1C010D9E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563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1714"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496090"/>
            <a:ext cx="2867411"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2"/>
            <a:ext cx="2664004"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96855" y="972766"/>
            <a:ext cx="2126598" cy="1254868"/>
          </a:xfrm>
        </p:spPr>
        <p:txBody>
          <a:bodyPr anchor="b">
            <a:normAutofit/>
          </a:bodyPr>
          <a:lstStyle/>
          <a:p>
            <a:pPr>
              <a:lnSpc>
                <a:spcPct val="90000"/>
              </a:lnSpc>
            </a:pPr>
            <a:r>
              <a:rPr lang="en-US" sz="2000" b="1" dirty="0">
                <a:solidFill>
                  <a:srgbClr val="262626"/>
                </a:solidFill>
              </a:rPr>
              <a:t>ABSTRACT  NOUN.</a:t>
            </a:r>
          </a:p>
        </p:txBody>
      </p:sp>
      <p:sp>
        <p:nvSpPr>
          <p:cNvPr id="8" name="Content Placeholder 7">
            <a:extLst>
              <a:ext uri="{FF2B5EF4-FFF2-40B4-BE49-F238E27FC236}">
                <a16:creationId xmlns:a16="http://schemas.microsoft.com/office/drawing/2014/main" id="{79AAFD84-DC31-4597-AB89-8059A953DFC8}"/>
              </a:ext>
            </a:extLst>
          </p:cNvPr>
          <p:cNvSpPr>
            <a:spLocks noGrp="1"/>
          </p:cNvSpPr>
          <p:nvPr>
            <p:ph idx="1"/>
          </p:nvPr>
        </p:nvSpPr>
        <p:spPr>
          <a:xfrm>
            <a:off x="696855" y="2430471"/>
            <a:ext cx="2126598" cy="3552039"/>
          </a:xfrm>
        </p:spPr>
        <p:txBody>
          <a:bodyPr>
            <a:noAutofit/>
          </a:bodyPr>
          <a:lstStyle/>
          <a:p>
            <a:r>
              <a:rPr lang="en-US" sz="2000" dirty="0">
                <a:solidFill>
                  <a:srgbClr val="262626"/>
                </a:solidFill>
              </a:rPr>
              <a:t>An abstract noun is usually the name of a quality ,feeling ,action or state  which can’t be perceived through five senses.</a:t>
            </a:r>
          </a:p>
        </p:txBody>
      </p:sp>
      <p:sp useBgFill="1">
        <p:nvSpPr>
          <p:cNvPr id="17" name="Rectangle 1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618" y="0"/>
            <a:ext cx="554738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hape&#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t="4520" b="6441"/>
          <a:stretch/>
        </p:blipFill>
        <p:spPr>
          <a:xfrm>
            <a:off x="4076932" y="496091"/>
            <a:ext cx="4573531" cy="5752311"/>
          </a:xfrm>
          <a:prstGeom prst="rect">
            <a:avLst/>
          </a:prstGeom>
        </p:spPr>
      </p:pic>
    </p:spTree>
    <p:extLst>
      <p:ext uri="{BB962C8B-B14F-4D97-AF65-F5344CB8AC3E}">
        <p14:creationId xmlns:p14="http://schemas.microsoft.com/office/powerpoint/2010/main" val="542314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05C73-2F6C-0817-68E9-B94D763879E5}"/>
              </a:ext>
            </a:extLst>
          </p:cNvPr>
          <p:cNvPicPr>
            <a:picLocks noChangeAspect="1"/>
          </p:cNvPicPr>
          <p:nvPr/>
        </p:nvPicPr>
        <p:blipFill>
          <a:blip r:embed="rId2"/>
          <a:stretch>
            <a:fillRect/>
          </a:stretch>
        </p:blipFill>
        <p:spPr>
          <a:xfrm>
            <a:off x="395536" y="476672"/>
            <a:ext cx="8352928" cy="5760640"/>
          </a:xfrm>
          <a:prstGeom prst="rect">
            <a:avLst/>
          </a:prstGeom>
        </p:spPr>
      </p:pic>
    </p:spTree>
    <p:extLst>
      <p:ext uri="{BB962C8B-B14F-4D97-AF65-F5344CB8AC3E}">
        <p14:creationId xmlns:p14="http://schemas.microsoft.com/office/powerpoint/2010/main" val="423263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C9551-4122-15CF-E00A-1F099237E43C}"/>
              </a:ext>
            </a:extLst>
          </p:cNvPr>
          <p:cNvPicPr>
            <a:picLocks noChangeAspect="1"/>
          </p:cNvPicPr>
          <p:nvPr/>
        </p:nvPicPr>
        <p:blipFill>
          <a:blip r:embed="rId2"/>
          <a:stretch>
            <a:fillRect/>
          </a:stretch>
        </p:blipFill>
        <p:spPr>
          <a:xfrm>
            <a:off x="395536" y="404664"/>
            <a:ext cx="8424936" cy="5904656"/>
          </a:xfrm>
          <a:prstGeom prst="rect">
            <a:avLst/>
          </a:prstGeom>
        </p:spPr>
      </p:pic>
    </p:spTree>
    <p:extLst>
      <p:ext uri="{BB962C8B-B14F-4D97-AF65-F5344CB8AC3E}">
        <p14:creationId xmlns:p14="http://schemas.microsoft.com/office/powerpoint/2010/main" val="295991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14081" y="954756"/>
            <a:ext cx="2047810" cy="4946003"/>
          </a:xfrm>
        </p:spPr>
        <p:txBody>
          <a:bodyPr>
            <a:normAutofit/>
          </a:bodyPr>
          <a:lstStyle/>
          <a:p>
            <a:r>
              <a:rPr lang="en-US" sz="3400" dirty="0">
                <a:solidFill>
                  <a:srgbClr val="FFFFFF"/>
                </a:solidFill>
              </a:rPr>
              <a:t>Countable Noun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55700" y="469900"/>
            <a:ext cx="4465223" cy="5405968"/>
          </a:xfrm>
        </p:spPr>
        <p:txBody>
          <a:bodyPr anchor="ctr">
            <a:normAutofit/>
          </a:bodyPr>
          <a:lstStyle/>
          <a:p>
            <a:r>
              <a:rPr lang="en-US" b="1" dirty="0"/>
              <a:t>Countable nouns</a:t>
            </a:r>
            <a:r>
              <a:rPr lang="en-US" dirty="0"/>
              <a:t>  are those that refer to something that can be counted using numbers. They have both singular and plural forms. e.g. </a:t>
            </a:r>
            <a:r>
              <a:rPr lang="en-US" i="1" dirty="0"/>
              <a:t>cat/cats</a:t>
            </a:r>
            <a:r>
              <a:rPr lang="en-US" dirty="0"/>
              <a:t>; </a:t>
            </a:r>
            <a:r>
              <a:rPr lang="en-US" i="1" dirty="0"/>
              <a:t>woman/women</a:t>
            </a:r>
            <a:r>
              <a:rPr lang="en-US" dirty="0"/>
              <a:t>; </a:t>
            </a:r>
            <a:r>
              <a:rPr lang="en-US" i="1" dirty="0"/>
              <a:t>country/countries</a:t>
            </a:r>
            <a:r>
              <a:rPr lang="en-US" dirty="0"/>
              <a:t>.</a:t>
            </a:r>
          </a:p>
          <a:p>
            <a:r>
              <a:rPr lang="en-US" dirty="0"/>
              <a:t>Countable nouns can be used with articles such as </a:t>
            </a:r>
            <a:r>
              <a:rPr lang="en-US" b="1" i="1" dirty="0"/>
              <a:t>a/an</a:t>
            </a:r>
            <a:r>
              <a:rPr lang="en-US" b="1" dirty="0"/>
              <a:t> </a:t>
            </a:r>
            <a:r>
              <a:rPr lang="en-US" dirty="0"/>
              <a:t>and </a:t>
            </a:r>
            <a:r>
              <a:rPr lang="en-US" b="1" i="1" dirty="0"/>
              <a:t>the</a:t>
            </a:r>
            <a:r>
              <a:rPr lang="en-US" dirty="0"/>
              <a:t> or </a:t>
            </a:r>
            <a:r>
              <a:rPr lang="en-US" b="1" dirty="0"/>
              <a:t>quantifiers such as </a:t>
            </a:r>
            <a:r>
              <a:rPr lang="en-US" b="1" i="1" dirty="0"/>
              <a:t>a few</a:t>
            </a:r>
            <a:r>
              <a:rPr lang="en-US" b="1" dirty="0"/>
              <a:t> and </a:t>
            </a:r>
            <a:r>
              <a:rPr lang="en-US" b="1" i="1" dirty="0"/>
              <a:t>many</a:t>
            </a:r>
          </a:p>
          <a:p>
            <a:endParaRPr lang="en-US" b="1" dirty="0"/>
          </a:p>
        </p:txBody>
      </p:sp>
    </p:spTree>
    <p:extLst>
      <p:ext uri="{BB962C8B-B14F-4D97-AF65-F5344CB8AC3E}">
        <p14:creationId xmlns:p14="http://schemas.microsoft.com/office/powerpoint/2010/main" val="208277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14081" y="954756"/>
            <a:ext cx="2047810" cy="4946003"/>
          </a:xfrm>
        </p:spPr>
        <p:txBody>
          <a:bodyPr>
            <a:normAutofit/>
          </a:bodyPr>
          <a:lstStyle/>
          <a:p>
            <a:r>
              <a:rPr lang="en-US" sz="3200" dirty="0">
                <a:solidFill>
                  <a:srgbClr val="FFFFFF"/>
                </a:solidFill>
              </a:rPr>
              <a:t>Uncountable/Mass Nouns</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55700" y="469900"/>
            <a:ext cx="4465223" cy="5405968"/>
          </a:xfrm>
        </p:spPr>
        <p:txBody>
          <a:bodyPr anchor="ctr">
            <a:normAutofit/>
          </a:bodyPr>
          <a:lstStyle/>
          <a:p>
            <a:pPr>
              <a:lnSpc>
                <a:spcPct val="90000"/>
              </a:lnSpc>
            </a:pPr>
            <a:r>
              <a:rPr lang="en-US" sz="2200" b="1" dirty="0"/>
              <a:t>Uncountable noun</a:t>
            </a:r>
            <a:r>
              <a:rPr lang="en-US" sz="2200" dirty="0"/>
              <a:t>s are nouns that come in a state or quantity that is impossible to count; liquids are uncountable, as are things that act like liquids (sand, air). Abstract ideas like creativity or courage are also uncountable. </a:t>
            </a:r>
          </a:p>
          <a:p>
            <a:pPr>
              <a:lnSpc>
                <a:spcPct val="90000"/>
              </a:lnSpc>
            </a:pPr>
            <a:r>
              <a:rPr lang="en-US" sz="2200" dirty="0"/>
              <a:t> </a:t>
            </a:r>
            <a:r>
              <a:rPr lang="nl-NL" sz="2200" b="1" dirty="0"/>
              <a:t>milk, water, ink, sugar, butter </a:t>
            </a:r>
          </a:p>
          <a:p>
            <a:pPr>
              <a:lnSpc>
                <a:spcPct val="90000"/>
              </a:lnSpc>
            </a:pPr>
            <a:r>
              <a:rPr lang="en-US" sz="2200" b="1" dirty="0"/>
              <a:t>(not, a milk, one water, two sugar) </a:t>
            </a:r>
          </a:p>
          <a:p>
            <a:pPr>
              <a:lnSpc>
                <a:spcPct val="90000"/>
              </a:lnSpc>
            </a:pPr>
            <a:endParaRPr lang="en-US" sz="2200" b="1" dirty="0"/>
          </a:p>
          <a:p>
            <a:pPr>
              <a:lnSpc>
                <a:spcPct val="90000"/>
              </a:lnSpc>
            </a:pPr>
            <a:r>
              <a:rPr lang="en-US" sz="2200" dirty="0"/>
              <a:t>They are always considered to be singular, and can stand alone or be used with </a:t>
            </a:r>
            <a:r>
              <a:rPr lang="en-US" sz="2200" b="1" dirty="0"/>
              <a:t>some, any, a little, and much. </a:t>
            </a:r>
          </a:p>
        </p:txBody>
      </p:sp>
    </p:spTree>
    <p:extLst>
      <p:ext uri="{BB962C8B-B14F-4D97-AF65-F5344CB8AC3E}">
        <p14:creationId xmlns:p14="http://schemas.microsoft.com/office/powerpoint/2010/main" val="3210177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1B61-278C-4347-97E4-D8183C05783C}"/>
              </a:ext>
            </a:extLst>
          </p:cNvPr>
          <p:cNvSpPr>
            <a:spLocks noGrp="1"/>
          </p:cNvSpPr>
          <p:nvPr>
            <p:ph type="title"/>
          </p:nvPr>
        </p:nvSpPr>
        <p:spPr>
          <a:xfrm>
            <a:off x="1176866" y="915337"/>
            <a:ext cx="6798734" cy="303863"/>
          </a:xfrm>
        </p:spPr>
        <p:txBody>
          <a:bodyPr>
            <a:normAutofit fontScale="90000"/>
          </a:bodyPr>
          <a:lstStyle/>
          <a:p>
            <a:r>
              <a:rPr lang="en-US" sz="4000" b="0" i="0" dirty="0">
                <a:solidFill>
                  <a:srgbClr val="222222"/>
                </a:solidFill>
                <a:effectLst/>
                <a:latin typeface="Open Sans"/>
              </a:rPr>
              <a:t>.</a:t>
            </a:r>
            <a:endParaRPr lang="en-US" dirty="0"/>
          </a:p>
        </p:txBody>
      </p:sp>
      <p:sp>
        <p:nvSpPr>
          <p:cNvPr id="3" name="Content Placeholder 2">
            <a:extLst>
              <a:ext uri="{FF2B5EF4-FFF2-40B4-BE49-F238E27FC236}">
                <a16:creationId xmlns:a16="http://schemas.microsoft.com/office/drawing/2014/main" id="{2608EC79-9154-4244-B482-AB1E10DE96C9}"/>
              </a:ext>
            </a:extLst>
          </p:cNvPr>
          <p:cNvSpPr>
            <a:spLocks noGrp="1"/>
          </p:cNvSpPr>
          <p:nvPr>
            <p:ph idx="1"/>
          </p:nvPr>
        </p:nvSpPr>
        <p:spPr>
          <a:xfrm>
            <a:off x="1176865" y="1371601"/>
            <a:ext cx="6798736" cy="4563532"/>
          </a:xfrm>
        </p:spPr>
        <p:txBody>
          <a:bodyPr>
            <a:normAutofit/>
          </a:bodyPr>
          <a:lstStyle/>
          <a:p>
            <a:r>
              <a:rPr lang="en-US" sz="1800" b="1" i="0" dirty="0">
                <a:solidFill>
                  <a:srgbClr val="222222"/>
                </a:solidFill>
                <a:effectLst/>
                <a:latin typeface="Open Sans"/>
              </a:rPr>
              <a:t>Uncountable nouns can be paired with words expressing plural concept. </a:t>
            </a:r>
            <a:r>
              <a:rPr lang="en-US" sz="1800" b="1" dirty="0">
                <a:solidFill>
                  <a:srgbClr val="222222"/>
                </a:solidFill>
                <a:latin typeface="Open Sans"/>
              </a:rPr>
              <a:t>H</a:t>
            </a:r>
            <a:r>
              <a:rPr lang="en-US" sz="1800" b="1" i="0" dirty="0">
                <a:solidFill>
                  <a:srgbClr val="222222"/>
                </a:solidFill>
                <a:effectLst/>
                <a:latin typeface="Open Sans"/>
              </a:rPr>
              <a:t>ere are some examples of how to format interesting sentences with uncountable nouns .</a:t>
            </a:r>
          </a:p>
          <a:p>
            <a:endParaRPr lang="en-US" sz="1800" b="1" i="0" dirty="0">
              <a:solidFill>
                <a:srgbClr val="222222"/>
              </a:solidFill>
              <a:effectLst/>
              <a:latin typeface="Open Sans"/>
            </a:endParaRPr>
          </a:p>
          <a:p>
            <a:r>
              <a:rPr lang="en-US" sz="1400" b="1" i="0" dirty="0">
                <a:solidFill>
                  <a:srgbClr val="222222"/>
                </a:solidFill>
                <a:effectLst/>
                <a:latin typeface="Open Sans"/>
              </a:rPr>
              <a:t>Advice </a:t>
            </a:r>
            <a:r>
              <a:rPr lang="en-US" sz="1400" b="0" i="0" dirty="0">
                <a:solidFill>
                  <a:srgbClr val="222222"/>
                </a:solidFill>
                <a:effectLst/>
                <a:latin typeface="Open Sans"/>
              </a:rPr>
              <a:t>– She gave me a useful piece of advice.</a:t>
            </a:r>
          </a:p>
          <a:p>
            <a:r>
              <a:rPr lang="en-US" sz="1400" b="1" i="0" dirty="0">
                <a:solidFill>
                  <a:srgbClr val="222222"/>
                </a:solidFill>
                <a:effectLst/>
                <a:latin typeface="Open Sans"/>
              </a:rPr>
              <a:t>Bread</a:t>
            </a:r>
            <a:r>
              <a:rPr lang="en-US" sz="1400" b="0" i="0" dirty="0">
                <a:solidFill>
                  <a:srgbClr val="222222"/>
                </a:solidFill>
                <a:effectLst/>
                <a:latin typeface="Open Sans"/>
              </a:rPr>
              <a:t> – Please buy a loaf of bread. </a:t>
            </a:r>
          </a:p>
          <a:p>
            <a:endParaRPr lang="en-US" sz="1400" dirty="0">
              <a:solidFill>
                <a:srgbClr val="222222"/>
              </a:solidFill>
              <a:latin typeface="Open Sans"/>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When we want to refer to the quantity of these items, we use values of measurement which are countable: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 How much milk do you need?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We need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litre</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milk.</a:t>
            </a:r>
          </a:p>
          <a:p>
            <a:endParaRPr lang="en-US" dirty="0"/>
          </a:p>
        </p:txBody>
      </p:sp>
    </p:spTree>
    <p:extLst>
      <p:ext uri="{BB962C8B-B14F-4D97-AF65-F5344CB8AC3E}">
        <p14:creationId xmlns:p14="http://schemas.microsoft.com/office/powerpoint/2010/main" val="3199364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569447"/>
          </a:xfrm>
        </p:spPr>
        <p:txBody>
          <a:bodyPr>
            <a:normAutofit fontScale="90000"/>
          </a:bodyPr>
          <a:lstStyle/>
          <a:p>
            <a:r>
              <a:rPr lang="en-US" dirty="0"/>
              <a:t>Difference b/w Countable &amp; Uncountable Noun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77799056"/>
              </p:ext>
            </p:extLst>
          </p:nvPr>
        </p:nvGraphicFramePr>
        <p:xfrm>
          <a:off x="533400" y="1828800"/>
          <a:ext cx="8229600" cy="4191000"/>
        </p:xfrm>
        <a:graphic>
          <a:graphicData uri="http://schemas.openxmlformats.org/drawingml/2006/table">
            <a:tbl>
              <a:tblPr firstRow="1" bandRow="1">
                <a:tableStyleId>{2D5ABB26-0587-4C30-8999-92F81FD0307C}</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139700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r h="13970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3970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5655479"/>
              </p:ext>
            </p:extLst>
          </p:nvPr>
        </p:nvGraphicFramePr>
        <p:xfrm>
          <a:off x="1371599" y="1752600"/>
          <a:ext cx="6553200" cy="4267311"/>
        </p:xfrm>
        <a:graphic>
          <a:graphicData uri="http://schemas.openxmlformats.org/drawingml/2006/table">
            <a:tbl>
              <a:tblPr firstRow="1" bandRow="1">
                <a:tableStyleId>{16D9F66E-5EB9-4882-86FB-DCBF35E3C3E4}</a:tableStyleId>
              </a:tblPr>
              <a:tblGrid>
                <a:gridCol w="1008625">
                  <a:extLst>
                    <a:ext uri="{9D8B030D-6E8A-4147-A177-3AD203B41FA5}">
                      <a16:colId xmlns:a16="http://schemas.microsoft.com/office/drawing/2014/main" val="20000"/>
                    </a:ext>
                  </a:extLst>
                </a:gridCol>
                <a:gridCol w="3908323">
                  <a:extLst>
                    <a:ext uri="{9D8B030D-6E8A-4147-A177-3AD203B41FA5}">
                      <a16:colId xmlns:a16="http://schemas.microsoft.com/office/drawing/2014/main" val="20001"/>
                    </a:ext>
                  </a:extLst>
                </a:gridCol>
                <a:gridCol w="1636252">
                  <a:extLst>
                    <a:ext uri="{9D8B030D-6E8A-4147-A177-3AD203B41FA5}">
                      <a16:colId xmlns:a16="http://schemas.microsoft.com/office/drawing/2014/main" val="20002"/>
                    </a:ext>
                  </a:extLst>
                </a:gridCol>
              </a:tblGrid>
              <a:tr h="582495">
                <a:tc>
                  <a:txBody>
                    <a:bodyPr/>
                    <a:lstStyle/>
                    <a:p>
                      <a:endParaRPr lang="en-US" dirty="0"/>
                    </a:p>
                  </a:txBody>
                  <a:tcPr/>
                </a:tc>
                <a:tc>
                  <a:txBody>
                    <a:bodyPr/>
                    <a:lstStyle/>
                    <a:p>
                      <a:r>
                        <a:rPr lang="en-US" dirty="0"/>
                        <a:t>Countable Noun</a:t>
                      </a:r>
                    </a:p>
                  </a:txBody>
                  <a:tcPr/>
                </a:tc>
                <a:tc>
                  <a:txBody>
                    <a:bodyPr/>
                    <a:lstStyle/>
                    <a:p>
                      <a:r>
                        <a:rPr lang="en-US" dirty="0"/>
                        <a:t>Uncountable Noun</a:t>
                      </a:r>
                    </a:p>
                  </a:txBody>
                  <a:tcPr/>
                </a:tc>
                <a:extLst>
                  <a:ext uri="{0D108BD9-81ED-4DB2-BD59-A6C34878D82A}">
                    <a16:rowId xmlns:a16="http://schemas.microsoft.com/office/drawing/2014/main" val="10000"/>
                  </a:ext>
                </a:extLst>
              </a:tr>
              <a:tr h="940953">
                <a:tc>
                  <a:txBody>
                    <a:bodyPr/>
                    <a:lstStyle/>
                    <a:p>
                      <a:r>
                        <a:rPr lang="en-US" dirty="0" err="1"/>
                        <a:t>Eg</a:t>
                      </a:r>
                      <a:r>
                        <a:rPr lang="en-US" dirty="0"/>
                        <a:t>:-</a:t>
                      </a:r>
                    </a:p>
                  </a:txBody>
                  <a:tcPr/>
                </a:tc>
                <a:tc>
                  <a:txBody>
                    <a:bodyPr/>
                    <a:lstStyle/>
                    <a:p>
                      <a:r>
                        <a:rPr lang="en-US" dirty="0"/>
                        <a:t>Seconds, Rupees etc.</a:t>
                      </a:r>
                    </a:p>
                  </a:txBody>
                  <a:tcPr/>
                </a:tc>
                <a:tc>
                  <a:txBody>
                    <a:bodyPr/>
                    <a:lstStyle/>
                    <a:p>
                      <a:r>
                        <a:rPr lang="en-US" dirty="0"/>
                        <a:t>Money</a:t>
                      </a:r>
                      <a:r>
                        <a:rPr lang="en-US" baseline="0" dirty="0"/>
                        <a:t> ,time ,knowledge etc.</a:t>
                      </a:r>
                      <a:endParaRPr lang="en-US" dirty="0"/>
                    </a:p>
                  </a:txBody>
                  <a:tcPr/>
                </a:tc>
                <a:extLst>
                  <a:ext uri="{0D108BD9-81ED-4DB2-BD59-A6C34878D82A}">
                    <a16:rowId xmlns:a16="http://schemas.microsoft.com/office/drawing/2014/main" val="10001"/>
                  </a:ext>
                </a:extLst>
              </a:tr>
              <a:tr h="940953">
                <a:tc>
                  <a:txBody>
                    <a:bodyPr/>
                    <a:lstStyle/>
                    <a:p>
                      <a:r>
                        <a:rPr lang="en-US" dirty="0"/>
                        <a:t>Verb</a:t>
                      </a:r>
                    </a:p>
                  </a:txBody>
                  <a:tcPr/>
                </a:tc>
                <a:tc>
                  <a:txBody>
                    <a:bodyPr/>
                    <a:lstStyle/>
                    <a:p>
                      <a:r>
                        <a:rPr lang="en-US" dirty="0"/>
                        <a:t>Singular</a:t>
                      </a:r>
                      <a:r>
                        <a:rPr lang="en-US" baseline="0" dirty="0"/>
                        <a:t> with Singular noun</a:t>
                      </a:r>
                    </a:p>
                    <a:p>
                      <a:r>
                        <a:rPr lang="en-US" baseline="0" dirty="0"/>
                        <a:t>Plural with Plural noun</a:t>
                      </a:r>
                      <a:endParaRPr lang="en-US" dirty="0"/>
                    </a:p>
                  </a:txBody>
                  <a:tcPr/>
                </a:tc>
                <a:tc>
                  <a:txBody>
                    <a:bodyPr/>
                    <a:lstStyle/>
                    <a:p>
                      <a:r>
                        <a:rPr lang="en-US" dirty="0"/>
                        <a:t>Singular </a:t>
                      </a:r>
                    </a:p>
                  </a:txBody>
                  <a:tcPr/>
                </a:tc>
                <a:extLst>
                  <a:ext uri="{0D108BD9-81ED-4DB2-BD59-A6C34878D82A}">
                    <a16:rowId xmlns:a16="http://schemas.microsoft.com/office/drawing/2014/main" val="10002"/>
                  </a:ext>
                </a:extLst>
              </a:tr>
              <a:tr h="1105245">
                <a:tc>
                  <a:txBody>
                    <a:bodyPr/>
                    <a:lstStyle/>
                    <a:p>
                      <a:r>
                        <a:rPr lang="en-US" dirty="0"/>
                        <a:t>Adjective</a:t>
                      </a:r>
                    </a:p>
                  </a:txBody>
                  <a:tcPr/>
                </a:tc>
                <a:tc>
                  <a:txBody>
                    <a:bodyPr/>
                    <a:lstStyle/>
                    <a:p>
                      <a:r>
                        <a:rPr lang="en-US" dirty="0"/>
                        <a:t>Many, few, a number</a:t>
                      </a:r>
                      <a:r>
                        <a:rPr lang="en-US" baseline="0" dirty="0"/>
                        <a:t> of , the number of</a:t>
                      </a:r>
                      <a:endParaRPr lang="en-US" dirty="0"/>
                    </a:p>
                  </a:txBody>
                  <a:tcPr/>
                </a:tc>
                <a:tc>
                  <a:txBody>
                    <a:bodyPr/>
                    <a:lstStyle/>
                    <a:p>
                      <a:r>
                        <a:rPr lang="en-US" dirty="0"/>
                        <a:t>Much ,</a:t>
                      </a:r>
                      <a:r>
                        <a:rPr lang="en-US" baseline="0" dirty="0"/>
                        <a:t> little , quantity of</a:t>
                      </a:r>
                      <a:endParaRPr lang="en-US" dirty="0"/>
                    </a:p>
                  </a:txBody>
                  <a:tcPr/>
                </a:tc>
                <a:extLst>
                  <a:ext uri="{0D108BD9-81ED-4DB2-BD59-A6C34878D82A}">
                    <a16:rowId xmlns:a16="http://schemas.microsoft.com/office/drawing/2014/main" val="10003"/>
                  </a:ext>
                </a:extLst>
              </a:tr>
              <a:tr h="0">
                <a:tc>
                  <a:txBody>
                    <a:bodyPr/>
                    <a:lstStyle/>
                    <a:p>
                      <a:r>
                        <a:rPr lang="en-US" dirty="0"/>
                        <a:t>Article</a:t>
                      </a:r>
                    </a:p>
                  </a:txBody>
                  <a:tcPr/>
                </a:tc>
                <a:tc>
                  <a:txBody>
                    <a:bodyPr/>
                    <a:lstStyle/>
                    <a:p>
                      <a:r>
                        <a:rPr lang="en-US" dirty="0"/>
                        <a:t>A/An/the</a:t>
                      </a:r>
                      <a:r>
                        <a:rPr lang="en-US" baseline="0" dirty="0"/>
                        <a:t> can be used </a:t>
                      </a:r>
                      <a:endParaRPr lang="en-US" dirty="0"/>
                    </a:p>
                  </a:txBody>
                  <a:tcPr/>
                </a:tc>
                <a:tc>
                  <a:txBody>
                    <a:bodyPr/>
                    <a:lstStyle/>
                    <a:p>
                      <a:r>
                        <a:rPr lang="en-US" dirty="0"/>
                        <a:t> only</a:t>
                      </a:r>
                      <a:r>
                        <a:rPr lang="en-US" baseline="0" dirty="0"/>
                        <a:t> ‘</a:t>
                      </a:r>
                      <a:r>
                        <a:rPr lang="en-US" dirty="0"/>
                        <a:t>the’ can be used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44100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63AD8FE-4295-4C4B-8523-2642EB081740}"/>
              </a:ext>
            </a:extLst>
          </p:cNvPr>
          <p:cNvSpPr>
            <a:spLocks noGrp="1"/>
          </p:cNvSpPr>
          <p:nvPr>
            <p:ph type="title"/>
          </p:nvPr>
        </p:nvSpPr>
        <p:spPr>
          <a:xfrm>
            <a:off x="714081" y="954756"/>
            <a:ext cx="2047810" cy="4946003"/>
          </a:xfrm>
        </p:spPr>
        <p:txBody>
          <a:bodyPr>
            <a:normAutofit/>
          </a:bodyPr>
          <a:lstStyle/>
          <a:p>
            <a:r>
              <a:rPr lang="en-US" dirty="0">
                <a:solidFill>
                  <a:srgbClr val="FFFFFF"/>
                </a:solidFill>
              </a:rPr>
              <a:t>Poll Question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6911BB-62BB-432C-9A8A-931A29F2EF98}"/>
              </a:ext>
            </a:extLst>
          </p:cNvPr>
          <p:cNvSpPr>
            <a:spLocks noGrp="1"/>
          </p:cNvSpPr>
          <p:nvPr>
            <p:ph idx="1"/>
          </p:nvPr>
        </p:nvSpPr>
        <p:spPr>
          <a:xfrm>
            <a:off x="3855700" y="469900"/>
            <a:ext cx="4465223" cy="5405968"/>
          </a:xfrm>
        </p:spPr>
        <p:txBody>
          <a:bodyPr anchor="ctr">
            <a:normAutofit/>
          </a:bodyPr>
          <a:lstStyle/>
          <a:p>
            <a:r>
              <a:rPr lang="en-US" dirty="0"/>
              <a:t>Which of the following is a countable noun?</a:t>
            </a:r>
          </a:p>
          <a:p>
            <a:r>
              <a:rPr lang="en-US" dirty="0"/>
              <a:t>A. Money</a:t>
            </a:r>
          </a:p>
          <a:p>
            <a:r>
              <a:rPr lang="en-US" dirty="0"/>
              <a:t>B. Time</a:t>
            </a:r>
          </a:p>
          <a:p>
            <a:r>
              <a:rPr lang="en-US" dirty="0"/>
              <a:t>C. Rupees</a:t>
            </a:r>
          </a:p>
          <a:p>
            <a:r>
              <a:rPr lang="en-US" dirty="0"/>
              <a:t>D. Knowledge</a:t>
            </a:r>
          </a:p>
          <a:p>
            <a:endParaRPr lang="en-US" dirty="0"/>
          </a:p>
          <a:p>
            <a:endParaRPr lang="en-US" dirty="0"/>
          </a:p>
        </p:txBody>
      </p:sp>
    </p:spTree>
    <p:extLst>
      <p:ext uri="{BB962C8B-B14F-4D97-AF65-F5344CB8AC3E}">
        <p14:creationId xmlns:p14="http://schemas.microsoft.com/office/powerpoint/2010/main" val="232228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496088"/>
            <a:ext cx="2867411"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0"/>
            <a:ext cx="2664004"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91699" y="1055077"/>
            <a:ext cx="1899682" cy="4794578"/>
          </a:xfrm>
        </p:spPr>
        <p:txBody>
          <a:bodyPr>
            <a:normAutofit/>
          </a:bodyPr>
          <a:lstStyle/>
          <a:p>
            <a:r>
              <a:rPr lang="en-US" sz="3700">
                <a:solidFill>
                  <a:srgbClr val="262626"/>
                </a:solidFill>
              </a:rPr>
              <a:t>Poll Question</a:t>
            </a: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039" y="-2"/>
            <a:ext cx="5654961"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E80ABFC-11E7-4FC0-9D02-1F25AE205533}"/>
              </a:ext>
            </a:extLst>
          </p:cNvPr>
          <p:cNvGraphicFramePr>
            <a:graphicFrameLocks noGrp="1"/>
          </p:cNvGraphicFramePr>
          <p:nvPr>
            <p:ph idx="1"/>
            <p:extLst>
              <p:ext uri="{D42A27DB-BD31-4B8C-83A1-F6EECF244321}">
                <p14:modId xmlns:p14="http://schemas.microsoft.com/office/powerpoint/2010/main" val="3951923988"/>
              </p:ext>
            </p:extLst>
          </p:nvPr>
        </p:nvGraphicFramePr>
        <p:xfrm>
          <a:off x="4102554" y="804670"/>
          <a:ext cx="4435656"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3140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940" y="1399880"/>
            <a:ext cx="585611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6249" y="1540931"/>
            <a:ext cx="5657851"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9173373" cy="659658"/>
            <a:chOff x="-16934" y="3123631"/>
            <a:chExt cx="12231160" cy="659658"/>
          </a:xfrm>
        </p:grpSpPr>
        <p:sp>
          <p:nvSpPr>
            <p:cNvPr id="23"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E26BC47B-30F0-4AD6-90C6-7A20076C1736}"/>
              </a:ext>
            </a:extLst>
          </p:cNvPr>
          <p:cNvSpPr>
            <a:spLocks noGrp="1"/>
          </p:cNvSpPr>
          <p:nvPr>
            <p:ph type="title"/>
          </p:nvPr>
        </p:nvSpPr>
        <p:spPr>
          <a:xfrm>
            <a:off x="2019298" y="1871131"/>
            <a:ext cx="5111752" cy="1515533"/>
          </a:xfrm>
        </p:spPr>
        <p:txBody>
          <a:bodyPr vert="horz" lIns="91440" tIns="45720" rIns="91440" bIns="45720" rtlCol="0" anchor="b">
            <a:normAutofit/>
          </a:bodyPr>
          <a:lstStyle/>
          <a:p>
            <a:r>
              <a:rPr lang="en-US" sz="5400">
                <a:solidFill>
                  <a:schemeClr val="bg1"/>
                </a:solidFill>
              </a:rPr>
              <a:t>Answer</a:t>
            </a:r>
          </a:p>
        </p:txBody>
      </p:sp>
      <p:sp>
        <p:nvSpPr>
          <p:cNvPr id="3" name="Content Placeholder 2">
            <a:extLst>
              <a:ext uri="{FF2B5EF4-FFF2-40B4-BE49-F238E27FC236}">
                <a16:creationId xmlns:a16="http://schemas.microsoft.com/office/drawing/2014/main" id="{81771903-0E52-45AF-807B-8EC1B12FFBDA}"/>
              </a:ext>
            </a:extLst>
          </p:cNvPr>
          <p:cNvSpPr>
            <a:spLocks noGrp="1"/>
          </p:cNvSpPr>
          <p:nvPr>
            <p:ph idx="1"/>
          </p:nvPr>
        </p:nvSpPr>
        <p:spPr>
          <a:xfrm>
            <a:off x="2019298" y="3657597"/>
            <a:ext cx="5111752" cy="1320802"/>
          </a:xfrm>
        </p:spPr>
        <p:txBody>
          <a:bodyPr vert="horz" lIns="91440" tIns="45720" rIns="91440" bIns="45720" rtlCol="0" anchor="t">
            <a:normAutofit/>
          </a:bodyPr>
          <a:lstStyle/>
          <a:p>
            <a:pPr marL="0" indent="0" algn="ctr">
              <a:buNone/>
            </a:pPr>
            <a:r>
              <a:rPr lang="en-US" b="1" dirty="0">
                <a:solidFill>
                  <a:schemeClr val="bg1"/>
                </a:solidFill>
              </a:rPr>
              <a:t>Option- C</a:t>
            </a:r>
          </a:p>
        </p:txBody>
      </p:sp>
      <p:cxnSp>
        <p:nvCxnSpPr>
          <p:cNvPr id="28" name="Straight Connector 27">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1850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15" name="Picture 1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971551" y="982132"/>
            <a:ext cx="2745042" cy="1325373"/>
          </a:xfrm>
        </p:spPr>
        <p:txBody>
          <a:bodyPr vert="horz" lIns="91440" tIns="45720" rIns="91440" bIns="45720" rtlCol="0" anchor="b">
            <a:normAutofit/>
          </a:bodyPr>
          <a:lstStyle/>
          <a:p>
            <a:pPr defTabSz="914400">
              <a:lnSpc>
                <a:spcPct val="90000"/>
              </a:lnSpc>
            </a:pPr>
            <a:r>
              <a:rPr lang="en-US" sz="2800" b="1" dirty="0">
                <a:solidFill>
                  <a:srgbClr val="262626"/>
                </a:solidFill>
              </a:rPr>
              <a:t>COLLECTIVE NOUN</a:t>
            </a:r>
          </a:p>
        </p:txBody>
      </p:sp>
      <p:cxnSp>
        <p:nvCxnSpPr>
          <p:cNvPr id="20" name="Straight Connector 1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1550" y="2400639"/>
            <a:ext cx="274504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C462531E-0362-4AB6-9EE3-ED264E8203AA}"/>
              </a:ext>
            </a:extLst>
          </p:cNvPr>
          <p:cNvSpPr>
            <a:spLocks noGrp="1"/>
          </p:cNvSpPr>
          <p:nvPr>
            <p:ph idx="1"/>
          </p:nvPr>
        </p:nvSpPr>
        <p:spPr>
          <a:xfrm>
            <a:off x="971550" y="2493774"/>
            <a:ext cx="2745043" cy="3382094"/>
          </a:xfrm>
        </p:spPr>
        <p:txBody>
          <a:bodyPr>
            <a:normAutofit/>
          </a:bodyPr>
          <a:lstStyle/>
          <a:p>
            <a:pPr algn="ctr"/>
            <a:r>
              <a:rPr lang="en-US" b="1" dirty="0">
                <a:solidFill>
                  <a:srgbClr val="262626"/>
                </a:solidFill>
              </a:rPr>
              <a:t>A collective noun </a:t>
            </a:r>
            <a:r>
              <a:rPr lang="en-US" dirty="0">
                <a:solidFill>
                  <a:srgbClr val="262626"/>
                </a:solidFill>
              </a:rPr>
              <a:t>is the name of a group or collection of persons, animals or things regarded as a whole.</a:t>
            </a:r>
          </a:p>
        </p:txBody>
      </p:sp>
      <p:pic>
        <p:nvPicPr>
          <p:cNvPr id="5" name="Content Placeholder 4" descr="A close up of a dog&#10;&#10;Description automatically generated">
            <a:extLst>
              <a:ext uri="{FF2B5EF4-FFF2-40B4-BE49-F238E27FC236}">
                <a16:creationId xmlns:a16="http://schemas.microsoft.com/office/drawing/2014/main" id="{5F58AF21-83B7-42F3-9C56-B3A0C3AC1FDC}"/>
              </a:ext>
            </a:extLst>
          </p:cNvPr>
          <p:cNvPicPr>
            <a:picLocks noChangeAspect="1"/>
          </p:cNvPicPr>
          <p:nvPr/>
        </p:nvPicPr>
        <p:blipFill rotWithShape="1">
          <a:blip r:embed="rId6">
            <a:extLst>
              <a:ext uri="{28A0092B-C50C-407E-A947-70E740481C1C}">
                <a14:useLocalDpi xmlns:a14="http://schemas.microsoft.com/office/drawing/2010/main" val="0"/>
              </a:ext>
            </a:extLst>
          </a:blip>
          <a:srcRect l="10240" r="1" b="1"/>
          <a:stretch/>
        </p:blipFill>
        <p:spPr>
          <a:xfrm>
            <a:off x="4249719" y="1193400"/>
            <a:ext cx="4102099" cy="4469414"/>
          </a:xfrm>
          <a:prstGeom prst="rect">
            <a:avLst/>
          </a:prstGeom>
          <a:ln w="57150" cmpd="thickThin">
            <a:solidFill>
              <a:srgbClr val="7F7F7F"/>
            </a:solidFill>
            <a:miter lim="800000"/>
          </a:ln>
        </p:spPr>
      </p:pic>
    </p:spTree>
    <p:extLst>
      <p:ext uri="{BB962C8B-B14F-4D97-AF65-F5344CB8AC3E}">
        <p14:creationId xmlns:p14="http://schemas.microsoft.com/office/powerpoint/2010/main" val="1896568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picture containing timeline&#10;&#10;Description automatically generated">
            <a:extLst>
              <a:ext uri="{FF2B5EF4-FFF2-40B4-BE49-F238E27FC236}">
                <a16:creationId xmlns:a16="http://schemas.microsoft.com/office/drawing/2014/main" id="{A9A85DD4-D326-4401-964A-E40A9B329A5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3948"/>
          <a:stretch/>
        </p:blipFill>
        <p:spPr>
          <a:xfrm>
            <a:off x="914400" y="533400"/>
            <a:ext cx="7239000" cy="5715000"/>
          </a:xfrm>
        </p:spPr>
      </p:pic>
    </p:spTree>
    <p:extLst>
      <p:ext uri="{BB962C8B-B14F-4D97-AF65-F5344CB8AC3E}">
        <p14:creationId xmlns:p14="http://schemas.microsoft.com/office/powerpoint/2010/main" val="1057915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 Question</a:t>
            </a:r>
          </a:p>
        </p:txBody>
      </p:sp>
      <p:sp>
        <p:nvSpPr>
          <p:cNvPr id="3" name="Content Placeholder 2"/>
          <p:cNvSpPr>
            <a:spLocks noGrp="1"/>
          </p:cNvSpPr>
          <p:nvPr>
            <p:ph idx="1"/>
          </p:nvPr>
        </p:nvSpPr>
        <p:spPr/>
        <p:txBody>
          <a:bodyPr/>
          <a:lstStyle/>
          <a:p>
            <a:r>
              <a:rPr lang="en-US" b="0" i="0" dirty="0">
                <a:solidFill>
                  <a:srgbClr val="000000"/>
                </a:solidFill>
                <a:effectLst/>
                <a:latin typeface="ProximaNova"/>
              </a:rPr>
              <a:t>Which of the following is a collective noun?</a:t>
            </a:r>
            <a:br>
              <a:rPr lang="en-US" dirty="0"/>
            </a:br>
            <a:r>
              <a:rPr lang="en-US" b="0" i="0" dirty="0">
                <a:solidFill>
                  <a:srgbClr val="000000"/>
                </a:solidFill>
                <a:effectLst/>
                <a:latin typeface="ProximaNova"/>
              </a:rPr>
              <a:t>(a) Island</a:t>
            </a:r>
            <a:br>
              <a:rPr lang="en-US" dirty="0"/>
            </a:br>
            <a:r>
              <a:rPr lang="en-US" b="0" i="0" dirty="0">
                <a:solidFill>
                  <a:srgbClr val="000000"/>
                </a:solidFill>
                <a:effectLst/>
                <a:latin typeface="ProximaNova"/>
              </a:rPr>
              <a:t>(b) Bridges</a:t>
            </a:r>
            <a:br>
              <a:rPr lang="en-US" dirty="0"/>
            </a:br>
            <a:r>
              <a:rPr lang="en-US" b="0" i="0" dirty="0">
                <a:solidFill>
                  <a:srgbClr val="000000"/>
                </a:solidFill>
                <a:effectLst/>
                <a:latin typeface="ProximaNova"/>
              </a:rPr>
              <a:t>(c) Ambush</a:t>
            </a:r>
            <a:br>
              <a:rPr lang="en-US" dirty="0"/>
            </a:br>
            <a:r>
              <a:rPr lang="en-US" b="0" i="0" dirty="0">
                <a:solidFill>
                  <a:srgbClr val="000000"/>
                </a:solidFill>
                <a:effectLst/>
                <a:latin typeface="ProximaNova"/>
              </a:rPr>
              <a:t>(d) Women</a:t>
            </a:r>
            <a:endParaRPr lang="en-US" dirty="0"/>
          </a:p>
        </p:txBody>
      </p:sp>
    </p:spTree>
    <p:extLst>
      <p:ext uri="{BB962C8B-B14F-4D97-AF65-F5344CB8AC3E}">
        <p14:creationId xmlns:p14="http://schemas.microsoft.com/office/powerpoint/2010/main" val="323398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940" y="1399880"/>
            <a:ext cx="585611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6249" y="1540931"/>
            <a:ext cx="5657851"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9173373" cy="659658"/>
            <a:chOff x="-16934" y="3123631"/>
            <a:chExt cx="12231160" cy="659658"/>
          </a:xfrm>
        </p:grpSpPr>
        <p:sp>
          <p:nvSpPr>
            <p:cNvPr id="23"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8805E431-5E9A-46CC-BE45-A70E2EEC6E4E}"/>
              </a:ext>
            </a:extLst>
          </p:cNvPr>
          <p:cNvSpPr>
            <a:spLocks noGrp="1"/>
          </p:cNvSpPr>
          <p:nvPr>
            <p:ph type="title"/>
          </p:nvPr>
        </p:nvSpPr>
        <p:spPr>
          <a:xfrm>
            <a:off x="2019298" y="1871131"/>
            <a:ext cx="5111752" cy="1515533"/>
          </a:xfrm>
        </p:spPr>
        <p:txBody>
          <a:bodyPr vert="horz" lIns="91440" tIns="45720" rIns="91440" bIns="45720" rtlCol="0" anchor="b">
            <a:normAutofit/>
          </a:bodyPr>
          <a:lstStyle/>
          <a:p>
            <a:r>
              <a:rPr lang="en-US" sz="5400">
                <a:solidFill>
                  <a:schemeClr val="bg1"/>
                </a:solidFill>
              </a:rPr>
              <a:t>Answer</a:t>
            </a:r>
          </a:p>
        </p:txBody>
      </p:sp>
      <p:sp>
        <p:nvSpPr>
          <p:cNvPr id="3" name="Content Placeholder 2">
            <a:extLst>
              <a:ext uri="{FF2B5EF4-FFF2-40B4-BE49-F238E27FC236}">
                <a16:creationId xmlns:a16="http://schemas.microsoft.com/office/drawing/2014/main" id="{75ACF7EE-E200-4B93-B0D4-D82FCD353BFF}"/>
              </a:ext>
            </a:extLst>
          </p:cNvPr>
          <p:cNvSpPr>
            <a:spLocks noGrp="1"/>
          </p:cNvSpPr>
          <p:nvPr>
            <p:ph idx="1"/>
          </p:nvPr>
        </p:nvSpPr>
        <p:spPr>
          <a:xfrm>
            <a:off x="2019298" y="3657597"/>
            <a:ext cx="5111752" cy="1320802"/>
          </a:xfrm>
        </p:spPr>
        <p:txBody>
          <a:bodyPr vert="horz" lIns="91440" tIns="45720" rIns="91440" bIns="45720" rtlCol="0" anchor="t">
            <a:normAutofit/>
          </a:bodyPr>
          <a:lstStyle/>
          <a:p>
            <a:pPr marL="0" indent="0" algn="ctr">
              <a:buNone/>
            </a:pPr>
            <a:r>
              <a:rPr lang="en-US" b="1" dirty="0">
                <a:solidFill>
                  <a:schemeClr val="bg1"/>
                </a:solidFill>
              </a:rPr>
              <a:t>Option- C</a:t>
            </a:r>
          </a:p>
        </p:txBody>
      </p:sp>
      <p:cxnSp>
        <p:nvCxnSpPr>
          <p:cNvPr id="28" name="Straight Connector 27">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8901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ound Noun: Definition, Examples Sentences &amp; List | English phrases  idioms, English writing skills, Learn english words">
            <a:extLst>
              <a:ext uri="{FF2B5EF4-FFF2-40B4-BE49-F238E27FC236}">
                <a16:creationId xmlns:a16="http://schemas.microsoft.com/office/drawing/2014/main" id="{EF4134DA-BD47-C111-7CDF-C0AD2C5959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5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094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mpound-noun-list | Nouns, Learn english, Compound words">
            <a:extLst>
              <a:ext uri="{FF2B5EF4-FFF2-40B4-BE49-F238E27FC236}">
                <a16:creationId xmlns:a16="http://schemas.microsoft.com/office/drawing/2014/main" id="{EE8C0D68-A696-7D37-BC6F-A64C83117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35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952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1269-10F1-49B7-8AFB-6D16CF1E2D2B}"/>
              </a:ext>
            </a:extLst>
          </p:cNvPr>
          <p:cNvSpPr>
            <a:spLocks noGrp="1"/>
          </p:cNvSpPr>
          <p:nvPr>
            <p:ph type="title"/>
          </p:nvPr>
        </p:nvSpPr>
        <p:spPr/>
        <p:txBody>
          <a:bodyPr/>
          <a:lstStyle/>
          <a:p>
            <a:r>
              <a:rPr lang="en-US" dirty="0"/>
              <a:t>A Quick Review</a:t>
            </a:r>
          </a:p>
        </p:txBody>
      </p:sp>
      <p:pic>
        <p:nvPicPr>
          <p:cNvPr id="5" name="Content Placeholder 4" descr="Diagram&#10;&#10;Description automatically generated">
            <a:extLst>
              <a:ext uri="{FF2B5EF4-FFF2-40B4-BE49-F238E27FC236}">
                <a16:creationId xmlns:a16="http://schemas.microsoft.com/office/drawing/2014/main" id="{7A7BA638-F85A-4FEA-9801-6298D19311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136" y="2219204"/>
            <a:ext cx="6561666" cy="3716459"/>
          </a:xfrm>
        </p:spPr>
      </p:pic>
    </p:spTree>
    <p:extLst>
      <p:ext uri="{BB962C8B-B14F-4D97-AF65-F5344CB8AC3E}">
        <p14:creationId xmlns:p14="http://schemas.microsoft.com/office/powerpoint/2010/main" val="3584276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53960E-CDB2-5CF5-3F50-2CCFF50B6C28}"/>
              </a:ext>
            </a:extLst>
          </p:cNvPr>
          <p:cNvPicPr>
            <a:picLocks noChangeAspect="1"/>
          </p:cNvPicPr>
          <p:nvPr/>
        </p:nvPicPr>
        <p:blipFill>
          <a:blip r:embed="rId2"/>
          <a:stretch>
            <a:fillRect/>
          </a:stretch>
        </p:blipFill>
        <p:spPr>
          <a:xfrm>
            <a:off x="467544" y="404664"/>
            <a:ext cx="8208912" cy="5976664"/>
          </a:xfrm>
          <a:prstGeom prst="rect">
            <a:avLst/>
          </a:prstGeom>
        </p:spPr>
      </p:pic>
    </p:spTree>
    <p:extLst>
      <p:ext uri="{BB962C8B-B14F-4D97-AF65-F5344CB8AC3E}">
        <p14:creationId xmlns:p14="http://schemas.microsoft.com/office/powerpoint/2010/main" val="608688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31715-1B60-16E9-5D40-261E1471D4FA}"/>
              </a:ext>
            </a:extLst>
          </p:cNvPr>
          <p:cNvPicPr>
            <a:picLocks noChangeAspect="1"/>
          </p:cNvPicPr>
          <p:nvPr/>
        </p:nvPicPr>
        <p:blipFill>
          <a:blip r:embed="rId3"/>
          <a:stretch>
            <a:fillRect/>
          </a:stretch>
        </p:blipFill>
        <p:spPr>
          <a:xfrm>
            <a:off x="395536" y="404664"/>
            <a:ext cx="8352928" cy="1271486"/>
          </a:xfrm>
          <a:prstGeom prst="rect">
            <a:avLst/>
          </a:prstGeom>
        </p:spPr>
      </p:pic>
      <p:pic>
        <p:nvPicPr>
          <p:cNvPr id="5" name="Picture 4">
            <a:extLst>
              <a:ext uri="{FF2B5EF4-FFF2-40B4-BE49-F238E27FC236}">
                <a16:creationId xmlns:a16="http://schemas.microsoft.com/office/drawing/2014/main" id="{2DD5FC5C-BAB4-C1E5-7947-26B083582BDB}"/>
              </a:ext>
            </a:extLst>
          </p:cNvPr>
          <p:cNvPicPr>
            <a:picLocks noChangeAspect="1"/>
          </p:cNvPicPr>
          <p:nvPr/>
        </p:nvPicPr>
        <p:blipFill>
          <a:blip r:embed="rId4"/>
          <a:stretch>
            <a:fillRect/>
          </a:stretch>
        </p:blipFill>
        <p:spPr>
          <a:xfrm>
            <a:off x="395536" y="2132855"/>
            <a:ext cx="8352928" cy="4320481"/>
          </a:xfrm>
          <a:prstGeom prst="rect">
            <a:avLst/>
          </a:prstGeom>
        </p:spPr>
      </p:pic>
    </p:spTree>
    <p:extLst>
      <p:ext uri="{BB962C8B-B14F-4D97-AF65-F5344CB8AC3E}">
        <p14:creationId xmlns:p14="http://schemas.microsoft.com/office/powerpoint/2010/main" val="39519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940" y="1399880"/>
            <a:ext cx="585611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6249" y="1540931"/>
            <a:ext cx="5657851"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9173373" cy="659658"/>
            <a:chOff x="-16934" y="3123631"/>
            <a:chExt cx="12231160" cy="659658"/>
          </a:xfrm>
        </p:grpSpPr>
        <p:sp>
          <p:nvSpPr>
            <p:cNvPr id="23"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4143FB8F-620F-4BE5-ADB3-06C2E1310460}"/>
              </a:ext>
            </a:extLst>
          </p:cNvPr>
          <p:cNvSpPr>
            <a:spLocks noGrp="1"/>
          </p:cNvSpPr>
          <p:nvPr>
            <p:ph type="title"/>
          </p:nvPr>
        </p:nvSpPr>
        <p:spPr>
          <a:xfrm>
            <a:off x="2019298" y="1871131"/>
            <a:ext cx="5111752" cy="1515533"/>
          </a:xfrm>
        </p:spPr>
        <p:txBody>
          <a:bodyPr vert="horz" lIns="91440" tIns="45720" rIns="91440" bIns="45720" rtlCol="0" anchor="b">
            <a:normAutofit/>
          </a:bodyPr>
          <a:lstStyle/>
          <a:p>
            <a:r>
              <a:rPr lang="en-US" sz="5400" dirty="0">
                <a:solidFill>
                  <a:schemeClr val="bg1"/>
                </a:solidFill>
              </a:rPr>
              <a:t>Answer</a:t>
            </a:r>
          </a:p>
        </p:txBody>
      </p:sp>
      <p:sp>
        <p:nvSpPr>
          <p:cNvPr id="3" name="Content Placeholder 2">
            <a:extLst>
              <a:ext uri="{FF2B5EF4-FFF2-40B4-BE49-F238E27FC236}">
                <a16:creationId xmlns:a16="http://schemas.microsoft.com/office/drawing/2014/main" id="{2057496A-68E7-4485-B760-FCA89A70ADF6}"/>
              </a:ext>
            </a:extLst>
          </p:cNvPr>
          <p:cNvSpPr>
            <a:spLocks noGrp="1"/>
          </p:cNvSpPr>
          <p:nvPr>
            <p:ph idx="1"/>
          </p:nvPr>
        </p:nvSpPr>
        <p:spPr>
          <a:xfrm>
            <a:off x="2019298" y="3657597"/>
            <a:ext cx="5111752" cy="1320802"/>
          </a:xfrm>
        </p:spPr>
        <p:txBody>
          <a:bodyPr vert="horz" lIns="91440" tIns="45720" rIns="91440" bIns="45720" rtlCol="0" anchor="t">
            <a:normAutofit/>
          </a:bodyPr>
          <a:lstStyle/>
          <a:p>
            <a:pPr marL="0" indent="0" algn="ctr">
              <a:buNone/>
            </a:pPr>
            <a:r>
              <a:rPr lang="en-US" sz="3200" b="1" dirty="0">
                <a:solidFill>
                  <a:schemeClr val="bg1"/>
                </a:solidFill>
              </a:rPr>
              <a:t>Option - C</a:t>
            </a:r>
          </a:p>
        </p:txBody>
      </p:sp>
      <p:cxnSp>
        <p:nvCxnSpPr>
          <p:cNvPr id="28" name="Straight Connector 27">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906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6D565-E9CA-34E6-FE27-0F3B3A2D053C}"/>
              </a:ext>
            </a:extLst>
          </p:cNvPr>
          <p:cNvPicPr>
            <a:picLocks noChangeAspect="1"/>
          </p:cNvPicPr>
          <p:nvPr/>
        </p:nvPicPr>
        <p:blipFill>
          <a:blip r:embed="rId2"/>
          <a:stretch>
            <a:fillRect/>
          </a:stretch>
        </p:blipFill>
        <p:spPr>
          <a:xfrm>
            <a:off x="395536" y="476672"/>
            <a:ext cx="8280919" cy="5760640"/>
          </a:xfrm>
          <a:prstGeom prst="rect">
            <a:avLst/>
          </a:prstGeom>
        </p:spPr>
      </p:pic>
    </p:spTree>
    <p:extLst>
      <p:ext uri="{BB962C8B-B14F-4D97-AF65-F5344CB8AC3E}">
        <p14:creationId xmlns:p14="http://schemas.microsoft.com/office/powerpoint/2010/main" val="2299355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A883E-9029-E0BD-66D7-948C335137B8}"/>
              </a:ext>
            </a:extLst>
          </p:cNvPr>
          <p:cNvPicPr>
            <a:picLocks noChangeAspect="1"/>
          </p:cNvPicPr>
          <p:nvPr/>
        </p:nvPicPr>
        <p:blipFill>
          <a:blip r:embed="rId2"/>
          <a:stretch>
            <a:fillRect/>
          </a:stretch>
        </p:blipFill>
        <p:spPr>
          <a:xfrm>
            <a:off x="395536" y="404664"/>
            <a:ext cx="8352928" cy="6120680"/>
          </a:xfrm>
          <a:prstGeom prst="rect">
            <a:avLst/>
          </a:prstGeom>
        </p:spPr>
      </p:pic>
    </p:spTree>
    <p:extLst>
      <p:ext uri="{BB962C8B-B14F-4D97-AF65-F5344CB8AC3E}">
        <p14:creationId xmlns:p14="http://schemas.microsoft.com/office/powerpoint/2010/main" val="2313508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2852CF-3E36-FBED-EF58-EB735D356186}"/>
              </a:ext>
            </a:extLst>
          </p:cNvPr>
          <p:cNvPicPr>
            <a:picLocks noChangeAspect="1"/>
          </p:cNvPicPr>
          <p:nvPr/>
        </p:nvPicPr>
        <p:blipFill>
          <a:blip r:embed="rId2"/>
          <a:stretch>
            <a:fillRect/>
          </a:stretch>
        </p:blipFill>
        <p:spPr>
          <a:xfrm>
            <a:off x="467544" y="1268760"/>
            <a:ext cx="8208911" cy="4032448"/>
          </a:xfrm>
          <a:prstGeom prst="rect">
            <a:avLst/>
          </a:prstGeom>
        </p:spPr>
      </p:pic>
    </p:spTree>
    <p:extLst>
      <p:ext uri="{BB962C8B-B14F-4D97-AF65-F5344CB8AC3E}">
        <p14:creationId xmlns:p14="http://schemas.microsoft.com/office/powerpoint/2010/main" val="2106034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233BC-022E-AA02-232F-5FC034A4BE3F}"/>
              </a:ext>
            </a:extLst>
          </p:cNvPr>
          <p:cNvPicPr>
            <a:picLocks noChangeAspect="1"/>
          </p:cNvPicPr>
          <p:nvPr/>
        </p:nvPicPr>
        <p:blipFill>
          <a:blip r:embed="rId2"/>
          <a:stretch>
            <a:fillRect/>
          </a:stretch>
        </p:blipFill>
        <p:spPr>
          <a:xfrm>
            <a:off x="467544" y="404664"/>
            <a:ext cx="8280919" cy="5976663"/>
          </a:xfrm>
          <a:prstGeom prst="rect">
            <a:avLst/>
          </a:prstGeom>
        </p:spPr>
      </p:pic>
    </p:spTree>
    <p:extLst>
      <p:ext uri="{BB962C8B-B14F-4D97-AF65-F5344CB8AC3E}">
        <p14:creationId xmlns:p14="http://schemas.microsoft.com/office/powerpoint/2010/main" val="3123539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D6136-2FA3-4B81-EF79-047092DFDFF6}"/>
              </a:ext>
            </a:extLst>
          </p:cNvPr>
          <p:cNvPicPr>
            <a:picLocks noChangeAspect="1"/>
          </p:cNvPicPr>
          <p:nvPr/>
        </p:nvPicPr>
        <p:blipFill>
          <a:blip r:embed="rId2"/>
          <a:stretch>
            <a:fillRect/>
          </a:stretch>
        </p:blipFill>
        <p:spPr>
          <a:xfrm>
            <a:off x="395536" y="1412776"/>
            <a:ext cx="8280920" cy="4248472"/>
          </a:xfrm>
          <a:prstGeom prst="rect">
            <a:avLst/>
          </a:prstGeom>
        </p:spPr>
      </p:pic>
    </p:spTree>
    <p:extLst>
      <p:ext uri="{BB962C8B-B14F-4D97-AF65-F5344CB8AC3E}">
        <p14:creationId xmlns:p14="http://schemas.microsoft.com/office/powerpoint/2010/main" val="1943086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F8834C-D6EA-8C04-585E-518BF9C39A6F}"/>
              </a:ext>
            </a:extLst>
          </p:cNvPr>
          <p:cNvPicPr>
            <a:picLocks noChangeAspect="1"/>
          </p:cNvPicPr>
          <p:nvPr/>
        </p:nvPicPr>
        <p:blipFill>
          <a:blip r:embed="rId2"/>
          <a:stretch>
            <a:fillRect/>
          </a:stretch>
        </p:blipFill>
        <p:spPr>
          <a:xfrm>
            <a:off x="467544" y="404664"/>
            <a:ext cx="8280920" cy="6048672"/>
          </a:xfrm>
          <a:prstGeom prst="rect">
            <a:avLst/>
          </a:prstGeom>
        </p:spPr>
      </p:pic>
    </p:spTree>
    <p:extLst>
      <p:ext uri="{BB962C8B-B14F-4D97-AF65-F5344CB8AC3E}">
        <p14:creationId xmlns:p14="http://schemas.microsoft.com/office/powerpoint/2010/main" val="1745098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911FD-5237-F7FF-9FA0-618EF9845271}"/>
              </a:ext>
            </a:extLst>
          </p:cNvPr>
          <p:cNvPicPr>
            <a:picLocks noChangeAspect="1"/>
          </p:cNvPicPr>
          <p:nvPr/>
        </p:nvPicPr>
        <p:blipFill>
          <a:blip r:embed="rId3"/>
          <a:stretch>
            <a:fillRect/>
          </a:stretch>
        </p:blipFill>
        <p:spPr>
          <a:xfrm>
            <a:off x="467544" y="1484784"/>
            <a:ext cx="8280920" cy="4032448"/>
          </a:xfrm>
          <a:prstGeom prst="rect">
            <a:avLst/>
          </a:prstGeom>
        </p:spPr>
      </p:pic>
    </p:spTree>
    <p:extLst>
      <p:ext uri="{BB962C8B-B14F-4D97-AF65-F5344CB8AC3E}">
        <p14:creationId xmlns:p14="http://schemas.microsoft.com/office/powerpoint/2010/main" val="118149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3774F-FD70-23E5-02F9-084217EB87B2}"/>
              </a:ext>
            </a:extLst>
          </p:cNvPr>
          <p:cNvPicPr>
            <a:picLocks noChangeAspect="1"/>
          </p:cNvPicPr>
          <p:nvPr/>
        </p:nvPicPr>
        <p:blipFill>
          <a:blip r:embed="rId3"/>
          <a:stretch>
            <a:fillRect/>
          </a:stretch>
        </p:blipFill>
        <p:spPr>
          <a:xfrm>
            <a:off x="467544" y="476672"/>
            <a:ext cx="8208912" cy="5904655"/>
          </a:xfrm>
          <a:prstGeom prst="rect">
            <a:avLst/>
          </a:prstGeom>
        </p:spPr>
      </p:pic>
    </p:spTree>
    <p:extLst>
      <p:ext uri="{BB962C8B-B14F-4D97-AF65-F5344CB8AC3E}">
        <p14:creationId xmlns:p14="http://schemas.microsoft.com/office/powerpoint/2010/main" val="3589899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FE3E6-B554-3FF7-B69E-151F06641290}"/>
              </a:ext>
            </a:extLst>
          </p:cNvPr>
          <p:cNvPicPr>
            <a:picLocks noChangeAspect="1"/>
          </p:cNvPicPr>
          <p:nvPr/>
        </p:nvPicPr>
        <p:blipFill>
          <a:blip r:embed="rId2"/>
          <a:stretch>
            <a:fillRect/>
          </a:stretch>
        </p:blipFill>
        <p:spPr>
          <a:xfrm>
            <a:off x="395536" y="1412776"/>
            <a:ext cx="8280920" cy="4032447"/>
          </a:xfrm>
          <a:prstGeom prst="rect">
            <a:avLst/>
          </a:prstGeom>
        </p:spPr>
      </p:pic>
    </p:spTree>
    <p:extLst>
      <p:ext uri="{BB962C8B-B14F-4D97-AF65-F5344CB8AC3E}">
        <p14:creationId xmlns:p14="http://schemas.microsoft.com/office/powerpoint/2010/main" val="3675434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46679-A2EC-C798-A607-C2663772D257}"/>
              </a:ext>
            </a:extLst>
          </p:cNvPr>
          <p:cNvPicPr>
            <a:picLocks noChangeAspect="1"/>
          </p:cNvPicPr>
          <p:nvPr/>
        </p:nvPicPr>
        <p:blipFill>
          <a:blip r:embed="rId3"/>
          <a:stretch>
            <a:fillRect/>
          </a:stretch>
        </p:blipFill>
        <p:spPr>
          <a:xfrm>
            <a:off x="395536" y="476673"/>
            <a:ext cx="8352927" cy="5832648"/>
          </a:xfrm>
          <a:prstGeom prst="rect">
            <a:avLst/>
          </a:prstGeom>
        </p:spPr>
      </p:pic>
    </p:spTree>
    <p:extLst>
      <p:ext uri="{BB962C8B-B14F-4D97-AF65-F5344CB8AC3E}">
        <p14:creationId xmlns:p14="http://schemas.microsoft.com/office/powerpoint/2010/main" val="47244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Noun?????????</a:t>
            </a:r>
          </a:p>
        </p:txBody>
      </p:sp>
      <p:sp>
        <p:nvSpPr>
          <p:cNvPr id="3" name="Content Placeholder 2"/>
          <p:cNvSpPr>
            <a:spLocks noGrp="1"/>
          </p:cNvSpPr>
          <p:nvPr>
            <p:ph idx="1"/>
          </p:nvPr>
        </p:nvSpPr>
        <p:spPr/>
        <p:txBody>
          <a:bodyPr/>
          <a:lstStyle/>
          <a:p>
            <a:r>
              <a:rPr lang="en-US" dirty="0"/>
              <a:t>A noun is a………..</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935" y="2286000"/>
            <a:ext cx="1899529" cy="1419225"/>
          </a:xfrm>
          <a:prstGeom prst="rect">
            <a:avLst/>
          </a:prstGeom>
        </p:spPr>
      </p:pic>
      <p:pic>
        <p:nvPicPr>
          <p:cNvPr id="1026" name="Picture 2" descr="C:\Users\DELL\AppData\Local\Microsoft\Windows\INetCache\IE\XL62B10L\37163748893_292ce97b2c[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1" y="2486891"/>
            <a:ext cx="1676400" cy="12183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ELL\AppData\Local\Microsoft\Windows\INetCache\IE\XL62B10L\car-4065110_64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2286000"/>
            <a:ext cx="228600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DELL\AppData\Local\Microsoft\Windows\INetCache\IE\69F06UJ4\lemmling-Cartoon-giraff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800" y="4038600"/>
            <a:ext cx="1371600" cy="195389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DELL\AppData\Local\Microsoft\Windows\INetCache\IE\CD3L1IBD\emoticon-1659233_960_720[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699" y="4038600"/>
            <a:ext cx="4343400" cy="2625638"/>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DELL\AppData\Local\Microsoft\Windows\INetCache\IE\CD3L1IBD\bulb-29050_64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4038600"/>
            <a:ext cx="26670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029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D0988-E789-94E6-0E5F-EAE278750698}"/>
              </a:ext>
            </a:extLst>
          </p:cNvPr>
          <p:cNvPicPr>
            <a:picLocks noChangeAspect="1"/>
          </p:cNvPicPr>
          <p:nvPr/>
        </p:nvPicPr>
        <p:blipFill>
          <a:blip r:embed="rId2"/>
          <a:stretch>
            <a:fillRect/>
          </a:stretch>
        </p:blipFill>
        <p:spPr>
          <a:xfrm>
            <a:off x="467544" y="1772816"/>
            <a:ext cx="8136904" cy="3456383"/>
          </a:xfrm>
          <a:prstGeom prst="rect">
            <a:avLst/>
          </a:prstGeom>
        </p:spPr>
      </p:pic>
    </p:spTree>
    <p:extLst>
      <p:ext uri="{BB962C8B-B14F-4D97-AF65-F5344CB8AC3E}">
        <p14:creationId xmlns:p14="http://schemas.microsoft.com/office/powerpoint/2010/main" val="2734977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ssessive Nouns: Definition, Rules and Useful Examples ...">
            <a:extLst>
              <a:ext uri="{FF2B5EF4-FFF2-40B4-BE49-F238E27FC236}">
                <a16:creationId xmlns:a16="http://schemas.microsoft.com/office/drawing/2014/main" id="{D2BC1C51-E37D-C4DC-ECB1-942D959B0C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00"/>
          <a:stretch/>
        </p:blipFill>
        <p:spPr bwMode="auto">
          <a:xfrm>
            <a:off x="0" y="0"/>
            <a:ext cx="92525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611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803ADB-417C-30CE-C932-3732B35FEABC}"/>
              </a:ext>
            </a:extLst>
          </p:cNvPr>
          <p:cNvSpPr txBox="1"/>
          <p:nvPr/>
        </p:nvSpPr>
        <p:spPr>
          <a:xfrm>
            <a:off x="575556" y="476672"/>
            <a:ext cx="7992888" cy="6186309"/>
          </a:xfrm>
          <a:prstGeom prst="rect">
            <a:avLst/>
          </a:prstGeom>
          <a:noFill/>
        </p:spPr>
        <p:txBody>
          <a:bodyPr wrap="square">
            <a:spAutoFit/>
          </a:bodyPr>
          <a:lstStyle/>
          <a:p>
            <a:r>
              <a:rPr lang="en-US" b="0" i="0" dirty="0">
                <a:solidFill>
                  <a:srgbClr val="222222"/>
                </a:solidFill>
                <a:effectLst/>
                <a:latin typeface="Roboto" panose="02000000000000000000" pitchFamily="2" charset="0"/>
              </a:rPr>
              <a:t>Many Middle Eastern---------------------- countries, including India, face ------------problems caused due to gender inequality. Gender inequality or gender discrimination, in simple terms, implies that the segregation and unequal treatment of individuals depending on their gender. It starts when -----------child is in his or </a:t>
            </a:r>
            <a:r>
              <a:rPr lang="en-US" b="0" i="0">
                <a:solidFill>
                  <a:srgbClr val="222222"/>
                </a:solidFill>
                <a:effectLst/>
                <a:latin typeface="Roboto" panose="02000000000000000000" pitchFamily="2" charset="0"/>
              </a:rPr>
              <a:t>her -----------------------womb</a:t>
            </a:r>
            <a:r>
              <a:rPr lang="en-US" b="0" i="0" dirty="0">
                <a:solidFill>
                  <a:srgbClr val="222222"/>
                </a:solidFill>
                <a:effectLst/>
                <a:latin typeface="Roboto" panose="02000000000000000000" pitchFamily="2" charset="0"/>
              </a:rPr>
              <a:t>. In many parts of India, illegal sex determination practices are still done, and if -----------------result states that it is ----------- girl child, at times, female feticide is performed . --------------main reason for the rising population in -----------------is gender inequality. The couple who have girl children try to have a male child as they consider that a male child is a grace to the family. -----------------sex ratio in India is highly skewed. According to a study, for every 1000 -------------------in India, there ----------------only 908 girls. The birth of a male child is celebrated with great ardor and pomp, but the birth of a female child is treated as a disgrace.--------------- Girls are even forced to drop out of school and are restricted from pursuing higher studies. They are considered as a burden and are objectified. According to -----------------statistics, almost 42% of married ----------------were forced to marry as a child, and according to UNICEF, 1 out of 3 child brides in the world is a girl from India. We must take initiatives against ------------act of female ---------------and child marriage. Also, the government must look into this grave issue of gender inequality because it is pulling down the country’s development. Unless and until women are given the same status as men, ---------------country can’t progress, and thus, gender inequality must come to ---------------end.</a:t>
            </a:r>
            <a:endParaRPr lang="en-US" dirty="0"/>
          </a:p>
        </p:txBody>
      </p:sp>
    </p:spTree>
    <p:extLst>
      <p:ext uri="{BB962C8B-B14F-4D97-AF65-F5344CB8AC3E}">
        <p14:creationId xmlns:p14="http://schemas.microsoft.com/office/powerpoint/2010/main" val="812301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086366-0A0D-1F50-F070-D40A4A53B089}"/>
              </a:ext>
            </a:extLst>
          </p:cNvPr>
          <p:cNvSpPr txBox="1"/>
          <p:nvPr/>
        </p:nvSpPr>
        <p:spPr>
          <a:xfrm>
            <a:off x="503548" y="474345"/>
            <a:ext cx="8136904" cy="5909310"/>
          </a:xfrm>
          <a:prstGeom prst="rect">
            <a:avLst/>
          </a:prstGeom>
          <a:noFill/>
        </p:spPr>
        <p:txBody>
          <a:bodyPr wrap="square">
            <a:spAutoFit/>
          </a:bodyPr>
          <a:lstStyle/>
          <a:p>
            <a:r>
              <a:rPr lang="en-US" b="0" i="0" dirty="0">
                <a:solidFill>
                  <a:srgbClr val="222222"/>
                </a:solidFill>
                <a:effectLst/>
                <a:latin typeface="Roboto" panose="02000000000000000000" pitchFamily="2" charset="0"/>
              </a:rPr>
              <a:t>Many Middle Eastern countries, including India, face the problems caused due to gender inequality. Gender inequality or gender discrimination, in simple terms, implies that the segregation and unequal treatment of individuals depending on their gender. It starts when a child is in his or her mother’s womb. In many parts of India, illegal sex determination practices are still done, and if the result states that it is a girl child, at times, female feticide is performed . The main reason for the rising population in India is gender inequality. The couple who have girl children try to have a male child as they consider that a male child is a grace to the family. The sex ratio in India is highly skewed. According to a study, for every 1000 boys in India, there are only 908 girls. The birth of a male child is celebrated with great ardor and pomp, but the birth of a female child is treated as a disgrace. Girls are even forced to drop out of school and are restricted from pursuing higher studies. They are considered as a burden and are objectified. According to the statistics, almost 42% of married women were forced to marry as a child, and according to UNICEF, 1 out of 3 child brides in the world is a girl from India. We must take initiatives against the act of female feticide and child marriage. Also, the government must look into this grave issue of gender inequality because it is pulling down the country’s development. Unless and until women are given the same status as men, a country can’t progress, and thus, gender inequality must come to an end.</a:t>
            </a:r>
            <a:endParaRPr lang="en-US" dirty="0"/>
          </a:p>
        </p:txBody>
      </p:sp>
    </p:spTree>
    <p:extLst>
      <p:ext uri="{BB962C8B-B14F-4D97-AF65-F5344CB8AC3E}">
        <p14:creationId xmlns:p14="http://schemas.microsoft.com/office/powerpoint/2010/main" val="2473819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401,617 Thank You Images, Stock Photos &amp; Vectors | Shutterstock">
            <a:extLst>
              <a:ext uri="{FF2B5EF4-FFF2-40B4-BE49-F238E27FC236}">
                <a16:creationId xmlns:a16="http://schemas.microsoft.com/office/drawing/2014/main" id="{F9F24D53-F00E-B836-4367-0B0925B906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82"/>
          <a:stretch/>
        </p:blipFill>
        <p:spPr bwMode="auto">
          <a:xfrm>
            <a:off x="0" y="404664"/>
            <a:ext cx="9143999"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569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7668" y="903001"/>
            <a:ext cx="7200897" cy="1600201"/>
          </a:xfrm>
        </p:spPr>
        <p:txBody>
          <a:bodyPr>
            <a:normAutofit fontScale="90000"/>
          </a:bodyPr>
          <a:lstStyle/>
          <a:p>
            <a:r>
              <a:rPr lang="en-US" sz="2700" b="1" dirty="0">
                <a:solidFill>
                  <a:srgbClr val="262626"/>
                </a:solidFill>
                <a:latin typeface="+mn-lt"/>
              </a:rPr>
              <a:t>A NOUN is </a:t>
            </a:r>
            <a:r>
              <a:rPr lang="en-US" sz="2700" dirty="0">
                <a:solidFill>
                  <a:srgbClr val="262626"/>
                </a:solidFill>
                <a:latin typeface="+mn-lt"/>
              </a:rPr>
              <a:t>a word that refers to a thing (</a:t>
            </a:r>
            <a:r>
              <a:rPr lang="en-US" sz="2700" i="1" dirty="0">
                <a:solidFill>
                  <a:srgbClr val="262626"/>
                </a:solidFill>
                <a:latin typeface="+mn-lt"/>
              </a:rPr>
              <a:t>book</a:t>
            </a:r>
            <a:r>
              <a:rPr lang="en-US" sz="2700" dirty="0">
                <a:solidFill>
                  <a:srgbClr val="262626"/>
                </a:solidFill>
                <a:latin typeface="+mn-lt"/>
              </a:rPr>
              <a:t>), a person (</a:t>
            </a:r>
            <a:r>
              <a:rPr lang="en-US" sz="2700" i="1" dirty="0">
                <a:solidFill>
                  <a:srgbClr val="262626"/>
                </a:solidFill>
                <a:latin typeface="+mn-lt"/>
              </a:rPr>
              <a:t>Betty Crocker</a:t>
            </a:r>
            <a:r>
              <a:rPr lang="en-US" sz="2700" dirty="0">
                <a:solidFill>
                  <a:srgbClr val="262626"/>
                </a:solidFill>
                <a:latin typeface="+mn-lt"/>
              </a:rPr>
              <a:t>), an animal (</a:t>
            </a:r>
            <a:r>
              <a:rPr lang="en-US" sz="2700" i="1" dirty="0">
                <a:solidFill>
                  <a:srgbClr val="262626"/>
                </a:solidFill>
                <a:latin typeface="+mn-lt"/>
              </a:rPr>
              <a:t>cat</a:t>
            </a:r>
            <a:r>
              <a:rPr lang="en-US" sz="2700" dirty="0">
                <a:solidFill>
                  <a:srgbClr val="262626"/>
                </a:solidFill>
                <a:latin typeface="+mn-lt"/>
              </a:rPr>
              <a:t>), a place (</a:t>
            </a:r>
            <a:r>
              <a:rPr lang="en-US" sz="2700" i="1" dirty="0">
                <a:solidFill>
                  <a:srgbClr val="262626"/>
                </a:solidFill>
                <a:latin typeface="+mn-lt"/>
              </a:rPr>
              <a:t>Omaha</a:t>
            </a:r>
            <a:r>
              <a:rPr lang="en-US" sz="2700" dirty="0">
                <a:solidFill>
                  <a:srgbClr val="262626"/>
                </a:solidFill>
                <a:latin typeface="+mn-lt"/>
              </a:rPr>
              <a:t>), a quality (</a:t>
            </a:r>
            <a:r>
              <a:rPr lang="en-US" sz="2700" i="1" dirty="0">
                <a:solidFill>
                  <a:srgbClr val="262626"/>
                </a:solidFill>
                <a:latin typeface="+mn-lt"/>
              </a:rPr>
              <a:t>softness</a:t>
            </a:r>
            <a:r>
              <a:rPr lang="en-US" sz="2700" dirty="0">
                <a:solidFill>
                  <a:srgbClr val="262626"/>
                </a:solidFill>
                <a:latin typeface="+mn-lt"/>
              </a:rPr>
              <a:t>), an idea (</a:t>
            </a:r>
            <a:r>
              <a:rPr lang="en-US" sz="2700" i="1" dirty="0">
                <a:solidFill>
                  <a:srgbClr val="262626"/>
                </a:solidFill>
                <a:latin typeface="+mn-lt"/>
              </a:rPr>
              <a:t>justice</a:t>
            </a:r>
            <a:r>
              <a:rPr lang="en-US" sz="2700" dirty="0">
                <a:solidFill>
                  <a:srgbClr val="262626"/>
                </a:solidFill>
                <a:latin typeface="+mn-lt"/>
              </a:rPr>
              <a:t>), or an action (</a:t>
            </a:r>
            <a:r>
              <a:rPr lang="en-US" sz="2700" i="1" dirty="0">
                <a:solidFill>
                  <a:srgbClr val="262626"/>
                </a:solidFill>
                <a:latin typeface="+mn-lt"/>
              </a:rPr>
              <a:t>yodeling</a:t>
            </a:r>
            <a:r>
              <a:rPr lang="en-US" sz="3100" dirty="0">
                <a:solidFill>
                  <a:srgbClr val="262626"/>
                </a:solidFill>
              </a:rPr>
              <a:t>). </a:t>
            </a:r>
            <a:br>
              <a:rPr lang="en-US" sz="4000" dirty="0">
                <a:solidFill>
                  <a:srgbClr val="262626"/>
                </a:solidFill>
              </a:rPr>
            </a:br>
            <a:endParaRPr lang="en-US" dirty="0">
              <a:solidFill>
                <a:srgbClr val="262626"/>
              </a:solidFill>
            </a:endParaRPr>
          </a:p>
        </p:txBody>
      </p:sp>
      <p:pic>
        <p:nvPicPr>
          <p:cNvPr id="24" name="Graphic 23" descr="Books">
            <a:extLst>
              <a:ext uri="{FF2B5EF4-FFF2-40B4-BE49-F238E27FC236}">
                <a16:creationId xmlns:a16="http://schemas.microsoft.com/office/drawing/2014/main" id="{714484F7-6183-4BDC-B41C-0B0C8C33FA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3769" y="3100102"/>
            <a:ext cx="2054796" cy="2054796"/>
          </a:xfrm>
          <a:prstGeom prst="rect">
            <a:avLst/>
          </a:prstGeom>
          <a:ln w="57150" cmpd="thickThin">
            <a:solidFill>
              <a:srgbClr val="7F7F7F"/>
            </a:solidFill>
            <a:miter lim="800000"/>
          </a:ln>
        </p:spPr>
      </p:pic>
    </p:spTree>
    <p:extLst>
      <p:ext uri="{BB962C8B-B14F-4D97-AF65-F5344CB8AC3E}">
        <p14:creationId xmlns:p14="http://schemas.microsoft.com/office/powerpoint/2010/main" val="3006614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26C029-126B-4426-8FEE-B09D6FD2BF29}"/>
              </a:ext>
            </a:extLst>
          </p:cNvPr>
          <p:cNvSpPr>
            <a:spLocks noGrp="1"/>
          </p:cNvSpPr>
          <p:nvPr>
            <p:ph type="title"/>
          </p:nvPr>
        </p:nvSpPr>
        <p:spPr>
          <a:xfrm>
            <a:off x="714081" y="954756"/>
            <a:ext cx="2047810" cy="4946003"/>
          </a:xfrm>
        </p:spPr>
        <p:txBody>
          <a:bodyPr>
            <a:normAutofit/>
          </a:bodyPr>
          <a:lstStyle/>
          <a:p>
            <a:r>
              <a:rPr lang="en-US">
                <a:solidFill>
                  <a:srgbClr val="FFFFFF"/>
                </a:solidFill>
              </a:rPr>
              <a:t>Poll Question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475E87-76CB-4007-AEA1-2E9AABB52254}"/>
              </a:ext>
            </a:extLst>
          </p:cNvPr>
          <p:cNvSpPr>
            <a:spLocks noGrp="1"/>
          </p:cNvSpPr>
          <p:nvPr>
            <p:ph idx="1"/>
          </p:nvPr>
        </p:nvSpPr>
        <p:spPr>
          <a:xfrm>
            <a:off x="3855700" y="523362"/>
            <a:ext cx="4465223" cy="5405968"/>
          </a:xfrm>
        </p:spPr>
        <p:txBody>
          <a:bodyPr anchor="ctr">
            <a:normAutofit/>
          </a:bodyPr>
          <a:lstStyle/>
          <a:p>
            <a:r>
              <a:rPr lang="en-US" b="1" i="0" dirty="0">
                <a:effectLst/>
                <a:latin typeface="Open Sans"/>
              </a:rPr>
              <a:t>Which of the following is not a noun in this sentence?</a:t>
            </a:r>
          </a:p>
          <a:p>
            <a:r>
              <a:rPr lang="en-US" b="1" i="0" dirty="0">
                <a:effectLst/>
                <a:latin typeface="Open Sans"/>
              </a:rPr>
              <a:t>My doctor and my orthodontist are neighbors.</a:t>
            </a:r>
          </a:p>
          <a:p>
            <a:pPr fontAlgn="t"/>
            <a:r>
              <a:rPr lang="en-US" b="0" i="0" dirty="0">
                <a:effectLst/>
                <a:latin typeface="Open Sans"/>
              </a:rPr>
              <a:t>doctor</a:t>
            </a:r>
          </a:p>
          <a:p>
            <a:pPr fontAlgn="t"/>
            <a:r>
              <a:rPr lang="en-US" b="0" i="0" dirty="0">
                <a:effectLst/>
                <a:latin typeface="Open Sans"/>
              </a:rPr>
              <a:t>orthodontist</a:t>
            </a:r>
          </a:p>
          <a:p>
            <a:pPr fontAlgn="t"/>
            <a:r>
              <a:rPr lang="en-US" b="0" i="0" dirty="0">
                <a:effectLst/>
                <a:latin typeface="Open Sans"/>
              </a:rPr>
              <a:t>are</a:t>
            </a:r>
          </a:p>
          <a:p>
            <a:pPr fontAlgn="t"/>
            <a:r>
              <a:rPr lang="en-US" b="0" i="0" dirty="0">
                <a:effectLst/>
                <a:latin typeface="Open Sans"/>
              </a:rPr>
              <a:t>neighbors</a:t>
            </a:r>
          </a:p>
          <a:p>
            <a:endParaRPr lang="en-US" dirty="0"/>
          </a:p>
        </p:txBody>
      </p:sp>
    </p:spTree>
    <p:extLst>
      <p:ext uri="{BB962C8B-B14F-4D97-AF65-F5344CB8AC3E}">
        <p14:creationId xmlns:p14="http://schemas.microsoft.com/office/powerpoint/2010/main" val="3248770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00" y="0"/>
            <a:ext cx="9173369"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940" y="1399880"/>
            <a:ext cx="585611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6249" y="1540931"/>
            <a:ext cx="5657851"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9173373" cy="659658"/>
            <a:chOff x="-16934" y="3123631"/>
            <a:chExt cx="12231160" cy="659658"/>
          </a:xfrm>
        </p:grpSpPr>
        <p:sp>
          <p:nvSpPr>
            <p:cNvPr id="23"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31FF895F-E172-4CC2-B845-FCF34A42F560}"/>
              </a:ext>
            </a:extLst>
          </p:cNvPr>
          <p:cNvSpPr>
            <a:spLocks noGrp="1"/>
          </p:cNvSpPr>
          <p:nvPr>
            <p:ph type="title"/>
          </p:nvPr>
        </p:nvSpPr>
        <p:spPr>
          <a:xfrm>
            <a:off x="2019298" y="1871131"/>
            <a:ext cx="5111752" cy="1515533"/>
          </a:xfrm>
        </p:spPr>
        <p:txBody>
          <a:bodyPr vert="horz" lIns="91440" tIns="45720" rIns="91440" bIns="45720" rtlCol="0" anchor="b">
            <a:normAutofit/>
          </a:bodyPr>
          <a:lstStyle/>
          <a:p>
            <a:r>
              <a:rPr lang="en-US" sz="5400">
                <a:solidFill>
                  <a:schemeClr val="bg1"/>
                </a:solidFill>
              </a:rPr>
              <a:t>Answer</a:t>
            </a:r>
          </a:p>
        </p:txBody>
      </p:sp>
      <p:sp>
        <p:nvSpPr>
          <p:cNvPr id="3" name="Content Placeholder 2">
            <a:extLst>
              <a:ext uri="{FF2B5EF4-FFF2-40B4-BE49-F238E27FC236}">
                <a16:creationId xmlns:a16="http://schemas.microsoft.com/office/drawing/2014/main" id="{7AF6DD31-37A8-465E-9A0B-60D1C2107905}"/>
              </a:ext>
            </a:extLst>
          </p:cNvPr>
          <p:cNvSpPr>
            <a:spLocks noGrp="1"/>
          </p:cNvSpPr>
          <p:nvPr>
            <p:ph idx="1"/>
          </p:nvPr>
        </p:nvSpPr>
        <p:spPr>
          <a:xfrm>
            <a:off x="2019298" y="3657597"/>
            <a:ext cx="5111752" cy="1320802"/>
          </a:xfrm>
        </p:spPr>
        <p:txBody>
          <a:bodyPr vert="horz" lIns="91440" tIns="45720" rIns="91440" bIns="45720" rtlCol="0" anchor="t">
            <a:normAutofit/>
          </a:bodyPr>
          <a:lstStyle/>
          <a:p>
            <a:pPr marL="0" indent="0" algn="ctr">
              <a:buNone/>
            </a:pPr>
            <a:r>
              <a:rPr lang="en-US" sz="3200" b="1" dirty="0">
                <a:solidFill>
                  <a:schemeClr val="bg1"/>
                </a:solidFill>
              </a:rPr>
              <a:t>Option- C</a:t>
            </a:r>
          </a:p>
        </p:txBody>
      </p:sp>
      <p:cxnSp>
        <p:nvCxnSpPr>
          <p:cNvPr id="28" name="Straight Connector 27">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9299" y="3522131"/>
            <a:ext cx="511175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8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6FC8E8-58EF-8333-3217-F348AEB4C7B6}"/>
              </a:ext>
            </a:extLst>
          </p:cNvPr>
          <p:cNvPicPr>
            <a:picLocks noChangeAspect="1"/>
          </p:cNvPicPr>
          <p:nvPr/>
        </p:nvPicPr>
        <p:blipFill>
          <a:blip r:embed="rId2"/>
          <a:stretch>
            <a:fillRect/>
          </a:stretch>
        </p:blipFill>
        <p:spPr>
          <a:xfrm>
            <a:off x="395536" y="620688"/>
            <a:ext cx="8280920" cy="5760640"/>
          </a:xfrm>
          <a:prstGeom prst="rect">
            <a:avLst/>
          </a:prstGeom>
        </p:spPr>
      </p:pic>
    </p:spTree>
    <p:extLst>
      <p:ext uri="{BB962C8B-B14F-4D97-AF65-F5344CB8AC3E}">
        <p14:creationId xmlns:p14="http://schemas.microsoft.com/office/powerpoint/2010/main" val="422409896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1098</TotalTime>
  <Words>1450</Words>
  <Application>Microsoft Office PowerPoint</Application>
  <PresentationFormat>On-screen Show (4:3)</PresentationFormat>
  <Paragraphs>124</Paragraphs>
  <Slides>54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Garamond</vt:lpstr>
      <vt:lpstr>Open Sans</vt:lpstr>
      <vt:lpstr>ProximaNova</vt:lpstr>
      <vt:lpstr>Roboto</vt:lpstr>
      <vt:lpstr>Times New Roman</vt:lpstr>
      <vt:lpstr>Organic</vt:lpstr>
      <vt:lpstr>PowerPoint Presentation</vt:lpstr>
      <vt:lpstr>PowerPoint Presentation</vt:lpstr>
      <vt:lpstr>Poll Question</vt:lpstr>
      <vt:lpstr>Answer</vt:lpstr>
      <vt:lpstr>What is a Noun?????????</vt:lpstr>
      <vt:lpstr>A NOUN is a word that refers to a thing (book), a person (Betty Crocker), an animal (cat), a place (Omaha), a quality (softness), an idea (justice), or an action (yodeling).  </vt:lpstr>
      <vt:lpstr>Poll Question</vt:lpstr>
      <vt:lpstr>Answer</vt:lpstr>
      <vt:lpstr>PowerPoint Presentation</vt:lpstr>
      <vt:lpstr>Poll Question</vt:lpstr>
      <vt:lpstr>Answer</vt:lpstr>
      <vt:lpstr>A COMMON NOUN refers to a person, place, or thing but is not the name of a particular person, place, or thing.</vt:lpstr>
      <vt:lpstr>Poll Question</vt:lpstr>
      <vt:lpstr>Answer</vt:lpstr>
      <vt:lpstr>PROPER NOUN</vt:lpstr>
      <vt:lpstr>Poll Question</vt:lpstr>
      <vt:lpstr>Answer</vt:lpstr>
      <vt:lpstr>Activity – Choose Common &amp; Proper Noun</vt:lpstr>
      <vt:lpstr>MATERIAL NOUN</vt:lpstr>
      <vt:lpstr>PowerPoint Presentation</vt:lpstr>
      <vt:lpstr>PowerPoint Presentation</vt:lpstr>
      <vt:lpstr>ABSTRACT  NOUN.</vt:lpstr>
      <vt:lpstr>PowerPoint Presentation</vt:lpstr>
      <vt:lpstr>PowerPoint Presentation</vt:lpstr>
      <vt:lpstr>Countable Noun</vt:lpstr>
      <vt:lpstr>Uncountable/Mass Nouns</vt:lpstr>
      <vt:lpstr>.</vt:lpstr>
      <vt:lpstr>Difference b/w Countable &amp; Uncountable Noun</vt:lpstr>
      <vt:lpstr>Poll Question</vt:lpstr>
      <vt:lpstr>Answer</vt:lpstr>
      <vt:lpstr>COLLECTIVE NOUN</vt:lpstr>
      <vt:lpstr>PowerPoint Presentation</vt:lpstr>
      <vt:lpstr>Poll Question</vt:lpstr>
      <vt:lpstr>Answer</vt:lpstr>
      <vt:lpstr>PowerPoint Presentation</vt:lpstr>
      <vt:lpstr>PowerPoint Presentation</vt:lpstr>
      <vt:lpstr>A Quick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Pundir</dc:creator>
  <cp:lastModifiedBy>hp</cp:lastModifiedBy>
  <cp:revision>51</cp:revision>
  <dcterms:created xsi:type="dcterms:W3CDTF">2020-12-08T12:49:17Z</dcterms:created>
  <dcterms:modified xsi:type="dcterms:W3CDTF">2023-04-10T09:55:25Z</dcterms:modified>
</cp:coreProperties>
</file>